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Lst>
  <p:notesMasterIdLst>
    <p:notesMasterId r:id="rId33"/>
  </p:notesMasterIdLst>
  <p:sldIdLst>
    <p:sldId id="256" r:id="rId7"/>
    <p:sldId id="280" r:id="rId8"/>
    <p:sldId id="257" r:id="rId9"/>
    <p:sldId id="258" r:id="rId10"/>
    <p:sldId id="259" r:id="rId11"/>
    <p:sldId id="260" r:id="rId12"/>
    <p:sldId id="261" r:id="rId13"/>
    <p:sldId id="281" r:id="rId14"/>
    <p:sldId id="262" r:id="rId15"/>
    <p:sldId id="264" r:id="rId16"/>
    <p:sldId id="263"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Lucida Sans" panose="020B0602030504020204" pitchFamily="34" charset="0"/>
        <a:ea typeface="+mn-ea"/>
        <a:cs typeface="Noto Sans CJK SC Regular" charset="0"/>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Lucida Sans" panose="020B0602030504020204" pitchFamily="34" charset="0"/>
        <a:ea typeface="+mn-ea"/>
        <a:cs typeface="Noto Sans CJK SC Regular" charset="0"/>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Lucida Sans" panose="020B0602030504020204" pitchFamily="34" charset="0"/>
        <a:ea typeface="+mn-ea"/>
        <a:cs typeface="Noto Sans CJK SC Regular" charset="0"/>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Lucida Sans" panose="020B0602030504020204" pitchFamily="34" charset="0"/>
        <a:ea typeface="+mn-ea"/>
        <a:cs typeface="Noto Sans CJK SC Regular" charset="0"/>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Lucida Sans" panose="020B0602030504020204" pitchFamily="34" charset="0"/>
        <a:ea typeface="+mn-ea"/>
        <a:cs typeface="Noto Sans CJK SC Regular" charset="0"/>
      </a:defRPr>
    </a:lvl5pPr>
    <a:lvl6pPr marL="2286000" algn="l" defTabSz="914400" rtl="0" eaLnBrk="1" latinLnBrk="0" hangingPunct="1">
      <a:defRPr kern="1200">
        <a:solidFill>
          <a:schemeClr val="bg1"/>
        </a:solidFill>
        <a:latin typeface="Lucida Sans" panose="020B0602030504020204" pitchFamily="34" charset="0"/>
        <a:ea typeface="+mn-ea"/>
        <a:cs typeface="Noto Sans CJK SC Regular" charset="0"/>
      </a:defRPr>
    </a:lvl6pPr>
    <a:lvl7pPr marL="2743200" algn="l" defTabSz="914400" rtl="0" eaLnBrk="1" latinLnBrk="0" hangingPunct="1">
      <a:defRPr kern="1200">
        <a:solidFill>
          <a:schemeClr val="bg1"/>
        </a:solidFill>
        <a:latin typeface="Lucida Sans" panose="020B0602030504020204" pitchFamily="34" charset="0"/>
        <a:ea typeface="+mn-ea"/>
        <a:cs typeface="Noto Sans CJK SC Regular" charset="0"/>
      </a:defRPr>
    </a:lvl7pPr>
    <a:lvl8pPr marL="3200400" algn="l" defTabSz="914400" rtl="0" eaLnBrk="1" latinLnBrk="0" hangingPunct="1">
      <a:defRPr kern="1200">
        <a:solidFill>
          <a:schemeClr val="bg1"/>
        </a:solidFill>
        <a:latin typeface="Lucida Sans" panose="020B0602030504020204" pitchFamily="34" charset="0"/>
        <a:ea typeface="+mn-ea"/>
        <a:cs typeface="Noto Sans CJK SC Regular" charset="0"/>
      </a:defRPr>
    </a:lvl8pPr>
    <a:lvl9pPr marL="3657600" algn="l" defTabSz="914400" rtl="0" eaLnBrk="1" latinLnBrk="0" hangingPunct="1">
      <a:defRPr kern="1200">
        <a:solidFill>
          <a:schemeClr val="bg1"/>
        </a:solidFill>
        <a:latin typeface="Lucida Sans" panose="020B0602030504020204" pitchFamily="34" charset="0"/>
        <a:ea typeface="+mn-ea"/>
        <a:cs typeface="Noto Sans CJK SC Regular"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570" y="6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0" name="Text Box 2"/>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FontTx/>
              <a:buNone/>
              <a:tabLst>
                <a:tab pos="457200" algn="l"/>
                <a:tab pos="914400" algn="l"/>
                <a:tab pos="1371600" algn="l"/>
                <a:tab pos="1828800" algn="l"/>
                <a:tab pos="2286000" algn="l"/>
                <a:tab pos="2743200" algn="l"/>
              </a:tabLst>
              <a:defRPr sz="1200">
                <a:solidFill>
                  <a:srgbClr val="000000"/>
                </a:solidFill>
                <a:latin typeface="Calibri" panose="020F0502020204030204" pitchFamily="34" charset="0"/>
                <a:cs typeface="DejaVu Sans" panose="020B0603030804020204" pitchFamily="34" charset="0"/>
              </a:defRPr>
            </a:lvl1pPr>
          </a:lstStyle>
          <a:p>
            <a:r>
              <a:rPr lang="de-DE" altLang="de-DE"/>
              <a:t>03.06.20</a:t>
            </a:r>
          </a:p>
        </p:txBody>
      </p:sp>
      <p:sp>
        <p:nvSpPr>
          <p:cNvPr id="7172" name="Rectangle 4"/>
          <p:cNvSpPr>
            <a:spLocks noGrp="1" noRot="1" noChangeAspect="1" noChangeArrowheads="1"/>
          </p:cNvSpPr>
          <p:nvPr>
            <p:ph type="sldImg"/>
          </p:nvPr>
        </p:nvSpPr>
        <p:spPr bwMode="auto">
          <a:xfrm>
            <a:off x="1143000" y="685800"/>
            <a:ext cx="4570413" cy="342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717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smtClean="0"/>
          </a:p>
        </p:txBody>
      </p:sp>
      <p:sp>
        <p:nvSpPr>
          <p:cNvPr id="7174" name="Text Box 6"/>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buClrTx/>
              <a:buFontTx/>
              <a:buNone/>
              <a:tabLst>
                <a:tab pos="457200" algn="l"/>
                <a:tab pos="914400" algn="l"/>
                <a:tab pos="1371600" algn="l"/>
                <a:tab pos="1828800" algn="l"/>
                <a:tab pos="2286000" algn="l"/>
                <a:tab pos="2743200" algn="l"/>
              </a:tabLst>
              <a:defRPr sz="1200">
                <a:solidFill>
                  <a:srgbClr val="000000"/>
                </a:solidFill>
                <a:latin typeface="Calibri" panose="020F0502020204030204" pitchFamily="34" charset="0"/>
                <a:cs typeface="DejaVu Sans" panose="020B0603030804020204" pitchFamily="34" charset="0"/>
              </a:defRPr>
            </a:lvl1pPr>
          </a:lstStyle>
          <a:p>
            <a:fld id="{7D57152F-A7D5-45DE-AB41-E3E438FA46E4}" type="slidenum">
              <a:rPr lang="de-DE" altLang="de-DE"/>
              <a:pPr/>
              <a:t>‹Nr.›</a:t>
            </a:fld>
            <a:endParaRPr lang="de-DE" altLang="de-DE"/>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CF4882D7-C61D-4FD7-8267-3929B12B7C13}" type="slidenum">
              <a:rPr lang="de-DE" altLang="de-DE"/>
              <a:pPr/>
              <a:t>1</a:t>
            </a:fld>
            <a:endParaRPr lang="de-DE" altLang="de-DE"/>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DAD3D6C2-5D6D-45B9-B07D-DB92BCAF09FF}" type="slidenum">
              <a:rPr lang="de-DE" altLang="de-DE"/>
              <a:pPr/>
              <a:t>10</a:t>
            </a:fld>
            <a:endParaRPr lang="de-DE" altLang="de-DE"/>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6AEB1859-ECFE-4E60-90D5-A483DAE5D2E1}" type="slidenum">
              <a:rPr lang="de-DE" altLang="de-DE"/>
              <a:pPr/>
              <a:t>11</a:t>
            </a:fld>
            <a:endParaRPr lang="de-DE" altLang="de-DE"/>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533755C4-DE4F-42DC-9AEF-5F9736E2A372}" type="slidenum">
              <a:rPr lang="de-DE" altLang="de-DE"/>
              <a:pPr/>
              <a:t>12</a:t>
            </a:fld>
            <a:endParaRPr lang="de-DE" altLang="de-DE"/>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F79882EA-DFFA-42DF-90CC-F49D2FC41155}" type="slidenum">
              <a:rPr lang="de-DE" altLang="de-DE"/>
              <a:pPr/>
              <a:t>13</a:t>
            </a:fld>
            <a:endParaRPr lang="de-DE" altLang="de-DE"/>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A6CEB3F3-DC78-4CA0-A2B8-378A84C9A9ED}" type="slidenum">
              <a:rPr lang="de-DE" altLang="de-DE"/>
              <a:pPr/>
              <a:t>14</a:t>
            </a:fld>
            <a:endParaRPr lang="de-DE" altLang="de-DE"/>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4BEB8619-B681-4A4E-A334-08D85E62914A}" type="slidenum">
              <a:rPr lang="de-DE" altLang="de-DE"/>
              <a:pPr/>
              <a:t>15</a:t>
            </a:fld>
            <a:endParaRPr lang="de-DE" altLang="de-DE"/>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31CE0E88-3BE3-46CC-8FB7-D7094B088D10}" type="slidenum">
              <a:rPr lang="de-DE" altLang="de-DE"/>
              <a:pPr/>
              <a:t>16</a:t>
            </a:fld>
            <a:endParaRPr lang="de-DE" altLang="de-DE"/>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F1EF2153-F499-4298-A4EB-370F1A530D12}" type="slidenum">
              <a:rPr lang="de-DE" altLang="de-DE"/>
              <a:pPr/>
              <a:t>17</a:t>
            </a:fld>
            <a:endParaRPr lang="de-DE" altLang="de-DE"/>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ACC9CAA1-16FC-4B1F-90EB-7949B21B39CB}" type="slidenum">
              <a:rPr lang="de-DE" altLang="de-DE"/>
              <a:pPr/>
              <a:t>18</a:t>
            </a:fld>
            <a:endParaRPr lang="de-DE" altLang="de-DE"/>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A169EA89-95E3-40BD-887A-C555D1B861B9}" type="slidenum">
              <a:rPr lang="de-DE" altLang="de-DE"/>
              <a:pPr/>
              <a:t>19</a:t>
            </a:fld>
            <a:endParaRPr lang="de-DE" altLang="de-DE"/>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CF4882D7-C61D-4FD7-8267-3929B12B7C13}" type="slidenum">
              <a:rPr lang="de-DE" altLang="de-DE"/>
              <a:pPr/>
              <a:t>2</a:t>
            </a:fld>
            <a:endParaRPr lang="de-DE" altLang="de-DE"/>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119762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87010A27-A7D8-4E07-9FF4-37070A04FDA4}" type="slidenum">
              <a:rPr lang="de-DE" altLang="de-DE"/>
              <a:pPr/>
              <a:t>20</a:t>
            </a:fld>
            <a:endParaRPr lang="de-DE" altLang="de-DE"/>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BF89E9C7-59CB-4C9C-8BB7-F95DDE7C5707}" type="slidenum">
              <a:rPr lang="de-DE" altLang="de-DE"/>
              <a:pPr/>
              <a:t>21</a:t>
            </a:fld>
            <a:endParaRPr lang="de-DE" altLang="de-DE"/>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ECBB0D2A-199D-482E-BA79-14A77C5785DD}" type="slidenum">
              <a:rPr lang="de-DE" altLang="de-DE"/>
              <a:pPr/>
              <a:t>22</a:t>
            </a:fld>
            <a:endParaRPr lang="de-DE" altLang="de-DE"/>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BB052CFB-65A8-4B76-B707-067CCE5B6356}" type="slidenum">
              <a:rPr lang="de-DE" altLang="de-DE"/>
              <a:pPr/>
              <a:t>23</a:t>
            </a:fld>
            <a:endParaRPr lang="de-DE" altLang="de-DE"/>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5469A199-14D4-421A-ACC6-D81EFB290662}" type="slidenum">
              <a:rPr lang="de-DE" altLang="de-DE"/>
              <a:pPr/>
              <a:t>24</a:t>
            </a:fld>
            <a:endParaRPr lang="de-DE" altLang="de-DE"/>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BC7DD0F6-774D-46E3-BD37-9B405B2E97B6}" type="slidenum">
              <a:rPr lang="de-DE" altLang="de-DE"/>
              <a:pPr/>
              <a:t>25</a:t>
            </a:fld>
            <a:endParaRPr lang="de-DE" altLang="de-DE"/>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0F4B7E5A-47E0-442A-B685-F12849642047}" type="slidenum">
              <a:rPr lang="de-DE" altLang="de-DE"/>
              <a:pPr/>
              <a:t>26</a:t>
            </a:fld>
            <a:endParaRPr lang="de-DE" altLang="de-DE"/>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F8C5CCCB-22EA-4653-AB4D-693A09C8579C}" type="slidenum">
              <a:rPr lang="de-DE" altLang="de-DE"/>
              <a:pPr/>
              <a:t>3</a:t>
            </a:fld>
            <a:endParaRPr lang="de-DE" altLang="de-DE"/>
          </a:p>
        </p:txBody>
      </p:sp>
      <p:sp>
        <p:nvSpPr>
          <p:cNvPr id="33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4F253B07-F5DF-4AC3-A6FC-30D34147FE32}" type="slidenum">
              <a:rPr lang="de-DE" altLang="de-DE"/>
              <a:pPr/>
              <a:t>4</a:t>
            </a:fld>
            <a:endParaRPr lang="de-DE" altLang="de-DE"/>
          </a:p>
        </p:txBody>
      </p:sp>
      <p:sp>
        <p:nvSpPr>
          <p:cNvPr id="34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DAC0DC84-5ACC-4BEA-8C76-2861932A144F}" type="slidenum">
              <a:rPr lang="de-DE" altLang="de-DE"/>
              <a:pPr/>
              <a:t>5</a:t>
            </a:fld>
            <a:endParaRPr lang="de-DE" altLang="de-DE"/>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665C467B-79A2-460C-B50A-81380949E8FA}" type="slidenum">
              <a:rPr lang="de-DE" altLang="de-DE"/>
              <a:pPr/>
              <a:t>6</a:t>
            </a:fld>
            <a:endParaRPr lang="de-DE" altLang="de-DE"/>
          </a:p>
        </p:txBody>
      </p:sp>
      <p:sp>
        <p:nvSpPr>
          <p:cNvPr id="36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9C0DC7FA-9101-4E92-A4E9-5E01A652E2C6}" type="slidenum">
              <a:rPr lang="de-DE" altLang="de-DE"/>
              <a:pPr/>
              <a:t>7</a:t>
            </a:fld>
            <a:endParaRPr lang="de-DE" altLang="de-DE"/>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9C0DC7FA-9101-4E92-A4E9-5E01A652E2C6}" type="slidenum">
              <a:rPr lang="de-DE" altLang="de-DE"/>
              <a:pPr/>
              <a:t>8</a:t>
            </a:fld>
            <a:endParaRPr lang="de-DE" altLang="de-DE"/>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9935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r>
              <a:rPr lang="de-DE" altLang="de-DE"/>
              <a:t>03.06.20</a:t>
            </a:r>
          </a:p>
        </p:txBody>
      </p:sp>
      <p:sp>
        <p:nvSpPr>
          <p:cNvPr id="5" name="Rectangle 7"/>
          <p:cNvSpPr>
            <a:spLocks noGrp="1" noChangeArrowheads="1"/>
          </p:cNvSpPr>
          <p:nvPr>
            <p:ph type="sldNum"/>
          </p:nvPr>
        </p:nvSpPr>
        <p:spPr>
          <a:ln/>
        </p:spPr>
        <p:txBody>
          <a:bodyPr/>
          <a:lstStyle/>
          <a:p>
            <a:fld id="{A2F64CF6-2BD4-4AF0-BA36-B98FBEAFC55E}" type="slidenum">
              <a:rPr lang="de-DE" altLang="de-DE"/>
              <a:pPr/>
              <a:t>9</a:t>
            </a:fld>
            <a:endParaRPr lang="de-DE" altLang="de-DE"/>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19636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1825625"/>
            <a:ext cx="7886700" cy="43513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1182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32131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60369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49576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1177588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4963"/>
            <a:ext cx="4037013"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604963"/>
            <a:ext cx="4038600"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467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2876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887383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20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145540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6456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16703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42112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3050"/>
            <a:ext cx="2055813" cy="53070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3050"/>
            <a:ext cx="6019800" cy="5307013"/>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34439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8013" cy="1143000"/>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26747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43474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29625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404831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4963"/>
            <a:ext cx="4037013"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604963"/>
            <a:ext cx="4038600"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91708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41119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4575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42391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068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3131938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1564943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496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3050"/>
            <a:ext cx="2055813" cy="53070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3050"/>
            <a:ext cx="6019800" cy="5307013"/>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00037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39652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176329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1084252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8792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8654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433950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44038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5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58035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1555425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1825625"/>
            <a:ext cx="7886700" cy="43513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58545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80498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856035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14855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2834817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3166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55480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9983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781708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816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837302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2572928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1825625"/>
            <a:ext cx="7886700" cy="43513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829619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a:prstGeom prst="rect">
            <a:avLst/>
          </a:prstGeo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02119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64576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260244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Tree>
    <p:extLst>
      <p:ext uri="{BB962C8B-B14F-4D97-AF65-F5344CB8AC3E}">
        <p14:creationId xmlns:p14="http://schemas.microsoft.com/office/powerpoint/2010/main" val="233020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614951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4963"/>
            <a:ext cx="4037013"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604963"/>
            <a:ext cx="4038600" cy="39751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04603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07277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953988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691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624998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2325483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02747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3050"/>
            <a:ext cx="2055813" cy="53070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3050"/>
            <a:ext cx="6019800" cy="5307013"/>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2309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5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111273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Tree>
    <p:extLst>
      <p:ext uri="{BB962C8B-B14F-4D97-AF65-F5344CB8AC3E}">
        <p14:creationId xmlns:p14="http://schemas.microsoft.com/office/powerpoint/2010/main" val="347266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w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w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w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w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49" name="Text Box 1"/>
          <p:cNvSpPr txBox="1">
            <a:spLocks noChangeArrowheads="1"/>
          </p:cNvSpPr>
          <p:nvPr/>
        </p:nvSpPr>
        <p:spPr bwMode="auto">
          <a:xfrm>
            <a:off x="8199438" y="6484938"/>
            <a:ext cx="9096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r">
              <a:buClrTx/>
              <a:buFontTx/>
              <a:buNone/>
            </a:pPr>
            <a:r>
              <a:rPr lang="de-DE" altLang="de-DE" sz="1400">
                <a:solidFill>
                  <a:srgbClr val="FFFFFF"/>
                </a:solidFill>
                <a:latin typeface="Arial" panose="020B0604020202020204" pitchFamily="34" charset="0"/>
              </a:rPr>
              <a:t>|  </a:t>
            </a:r>
            <a:fld id="{8A0455F9-1205-49F0-96EC-807C3C0CC88A}" type="slidenum">
              <a:rPr lang="de-DE" altLang="de-DE" sz="1400">
                <a:solidFill>
                  <a:srgbClr val="FFFFFF"/>
                </a:solidFill>
                <a:latin typeface="Arial" panose="020B0604020202020204" pitchFamily="34" charset="0"/>
              </a:rPr>
              <a:pPr algn="r">
                <a:buClrTx/>
                <a:buFontTx/>
                <a:buNone/>
              </a:pPr>
              <a:t>‹Nr.›</a:t>
            </a:fld>
            <a:r>
              <a:rPr lang="de-DE" altLang="de-DE" sz="1400">
                <a:solidFill>
                  <a:srgbClr val="0A50A1"/>
                </a:solidFill>
                <a:latin typeface="Arial" panose="020B0604020202020204" pitchFamily="34" charset="0"/>
              </a:rPr>
              <a:t>  </a:t>
            </a:r>
            <a:r>
              <a:rPr lang="de-DE" altLang="de-DE" sz="1400">
                <a:solidFill>
                  <a:srgbClr val="FFFFFF"/>
                </a:solidFill>
                <a:latin typeface="Arial" panose="020B0604020202020204" pitchFamily="34" charset="0"/>
              </a:rPr>
              <a:t>|</a:t>
            </a:r>
          </a:p>
          <a:p>
            <a:pPr algn="r">
              <a:buClrTx/>
              <a:buFontTx/>
              <a:buNone/>
            </a:pPr>
            <a:endParaRPr lang="de-DE" altLang="de-DE" sz="1400">
              <a:solidFill>
                <a:srgbClr val="FFFFFF"/>
              </a:solidFill>
              <a:latin typeface="Arial" panose="020B0604020202020204" pitchFamily="34" charset="0"/>
            </a:endParaRPr>
          </a:p>
        </p:txBody>
      </p:sp>
      <p:sp>
        <p:nvSpPr>
          <p:cNvPr id="2050" name="Rectangle 2"/>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smtClean="0"/>
              <a:t>Click to edit the title text format</a:t>
            </a:r>
          </a:p>
        </p:txBody>
      </p:sp>
      <p:sp>
        <p:nvSpPr>
          <p:cNvPr id="2051" name="Rectangle 3"/>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Click to edit the outline text format</a:t>
            </a:r>
          </a:p>
          <a:p>
            <a:pPr lvl="1"/>
            <a:r>
              <a:rPr lang="en-GB" altLang="de-DE" smtClean="0"/>
              <a:t>Second Outline Level</a:t>
            </a:r>
          </a:p>
          <a:p>
            <a:pPr lvl="2"/>
            <a:r>
              <a:rPr lang="en-GB" altLang="de-DE" smtClean="0"/>
              <a:t>Third Outline Level</a:t>
            </a:r>
          </a:p>
          <a:p>
            <a:pPr lvl="3"/>
            <a:r>
              <a:rPr lang="en-GB" altLang="de-DE" smtClean="0"/>
              <a:t>Fourth Outline Level</a:t>
            </a:r>
          </a:p>
          <a:p>
            <a:pPr lvl="4"/>
            <a:r>
              <a:rPr lang="en-GB" altLang="de-DE" smtClean="0"/>
              <a:t>Fifth Outline Level</a:t>
            </a:r>
          </a:p>
          <a:p>
            <a:pPr lvl="4"/>
            <a:r>
              <a:rPr lang="en-GB" altLang="de-DE" smtClean="0"/>
              <a:t>Sixth Outline Level</a:t>
            </a:r>
          </a:p>
          <a:p>
            <a:pPr lvl="4"/>
            <a:r>
              <a:rPr lang="en-GB" altLang="de-DE" smtClean="0"/>
              <a:t>Seventh Outline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20" r:id="rId12"/>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8199438" y="6484938"/>
            <a:ext cx="9096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r">
              <a:buClrTx/>
              <a:buFontTx/>
              <a:buNone/>
            </a:pPr>
            <a:r>
              <a:rPr lang="de-DE" altLang="de-DE" sz="1400">
                <a:solidFill>
                  <a:srgbClr val="FFFFFF"/>
                </a:solidFill>
              </a:rPr>
              <a:t>|  </a:t>
            </a:r>
            <a:fld id="{C846F070-2C8D-4F0F-B0B7-7B6E1CF9B450}" type="slidenum">
              <a:rPr lang="de-DE" altLang="de-DE" sz="1400">
                <a:solidFill>
                  <a:srgbClr val="FFFFFF"/>
                </a:solidFill>
              </a:rPr>
              <a:pPr algn="r">
                <a:buClrTx/>
                <a:buFontTx/>
                <a:buNone/>
              </a:pPr>
              <a:t>‹Nr.›</a:t>
            </a:fld>
            <a:r>
              <a:rPr lang="de-DE" altLang="de-DE" sz="1400">
                <a:solidFill>
                  <a:srgbClr val="0A50A1"/>
                </a:solidFill>
              </a:rPr>
              <a:t>  </a:t>
            </a:r>
            <a:r>
              <a:rPr lang="de-DE" altLang="de-DE" sz="1400">
                <a:solidFill>
                  <a:srgbClr val="FFFFFF"/>
                </a:solidFill>
              </a:rPr>
              <a:t>|</a:t>
            </a:r>
          </a:p>
          <a:p>
            <a:pPr algn="r">
              <a:buClrTx/>
              <a:buFontTx/>
              <a:buNone/>
            </a:pPr>
            <a:endParaRPr lang="de-DE" altLang="de-DE" sz="1400">
              <a:solidFill>
                <a:srgbClr val="FFFFFF"/>
              </a:solidFill>
            </a:endParaRPr>
          </a:p>
        </p:txBody>
      </p:sp>
      <p:sp>
        <p:nvSpPr>
          <p:cNvPr id="3074" name="Rectangle 2"/>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smtClean="0"/>
              <a:t>Click to edit the title text format</a:t>
            </a:r>
          </a:p>
        </p:txBody>
      </p:sp>
      <p:sp>
        <p:nvSpPr>
          <p:cNvPr id="3075" name="Rectangle 3"/>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Click to edit the outline text format</a:t>
            </a:r>
          </a:p>
          <a:p>
            <a:pPr lvl="1"/>
            <a:r>
              <a:rPr lang="en-GB" altLang="de-DE" smtClean="0"/>
              <a:t>Second Outline Level</a:t>
            </a:r>
          </a:p>
          <a:p>
            <a:pPr lvl="2"/>
            <a:r>
              <a:rPr lang="en-GB" altLang="de-DE" smtClean="0"/>
              <a:t>Third Outline Level</a:t>
            </a:r>
          </a:p>
          <a:p>
            <a:pPr lvl="3"/>
            <a:r>
              <a:rPr lang="en-GB" altLang="de-DE" smtClean="0"/>
              <a:t>Fourth Outline Level</a:t>
            </a:r>
          </a:p>
          <a:p>
            <a:pPr lvl="4"/>
            <a:r>
              <a:rPr lang="en-GB" altLang="de-DE" smtClean="0"/>
              <a:t>Fifth Outline Level</a:t>
            </a:r>
          </a:p>
          <a:p>
            <a:pPr lvl="4"/>
            <a:r>
              <a:rPr lang="en-GB" altLang="de-DE" smtClean="0"/>
              <a:t>Sixth Outline Level</a:t>
            </a:r>
          </a:p>
          <a:p>
            <a:pPr lvl="4"/>
            <a:r>
              <a:rPr lang="en-GB" altLang="de-DE" smtClean="0"/>
              <a:t>Seventh Outline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8199438" y="6484938"/>
            <a:ext cx="9096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r">
              <a:buClrTx/>
              <a:buFontTx/>
              <a:buNone/>
            </a:pPr>
            <a:r>
              <a:rPr lang="de-DE" altLang="de-DE" sz="1400">
                <a:solidFill>
                  <a:srgbClr val="FFFFFF"/>
                </a:solidFill>
              </a:rPr>
              <a:t>|  </a:t>
            </a:r>
            <a:fld id="{0F32D0DD-DA2E-4394-9634-A9A64F814B4F}" type="slidenum">
              <a:rPr lang="de-DE" altLang="de-DE" sz="1400">
                <a:solidFill>
                  <a:srgbClr val="FFFFFF"/>
                </a:solidFill>
              </a:rPr>
              <a:pPr algn="r">
                <a:buClrTx/>
                <a:buFontTx/>
                <a:buNone/>
              </a:pPr>
              <a:t>‹Nr.›</a:t>
            </a:fld>
            <a:r>
              <a:rPr lang="de-DE" altLang="de-DE" sz="1400">
                <a:solidFill>
                  <a:srgbClr val="0A50A1"/>
                </a:solidFill>
              </a:rPr>
              <a:t>  </a:t>
            </a:r>
            <a:r>
              <a:rPr lang="de-DE" altLang="de-DE" sz="1400">
                <a:solidFill>
                  <a:srgbClr val="FFFFFF"/>
                </a:solidFill>
              </a:rPr>
              <a:t>|</a:t>
            </a:r>
          </a:p>
          <a:p>
            <a:pPr algn="r">
              <a:buClrTx/>
              <a:buFontTx/>
              <a:buNone/>
            </a:pPr>
            <a:endParaRPr lang="de-DE" altLang="de-DE"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8199438" y="6484938"/>
            <a:ext cx="9096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r">
              <a:buClrTx/>
              <a:buFontTx/>
              <a:buNone/>
            </a:pPr>
            <a:r>
              <a:rPr lang="de-DE" altLang="de-DE" sz="1400">
                <a:solidFill>
                  <a:srgbClr val="FFFFFF"/>
                </a:solidFill>
              </a:rPr>
              <a:t>|  </a:t>
            </a:r>
            <a:fld id="{6F3B14E1-A223-4ADC-8272-C9A950EEE1B3}" type="slidenum">
              <a:rPr lang="de-DE" altLang="de-DE" sz="1400">
                <a:solidFill>
                  <a:srgbClr val="FFFFFF"/>
                </a:solidFill>
              </a:rPr>
              <a:pPr algn="r">
                <a:buClrTx/>
                <a:buFontTx/>
                <a:buNone/>
              </a:pPr>
              <a:t>‹Nr.›</a:t>
            </a:fld>
            <a:r>
              <a:rPr lang="de-DE" altLang="de-DE" sz="1400">
                <a:solidFill>
                  <a:srgbClr val="0A50A1"/>
                </a:solidFill>
              </a:rPr>
              <a:t>  </a:t>
            </a:r>
            <a:r>
              <a:rPr lang="de-DE" altLang="de-DE" sz="1400">
                <a:solidFill>
                  <a:srgbClr val="FFFFFF"/>
                </a:solidFill>
              </a:rPr>
              <a:t>|</a:t>
            </a:r>
          </a:p>
          <a:p>
            <a:pPr algn="r">
              <a:buClrTx/>
              <a:buFontTx/>
              <a:buNone/>
            </a:pPr>
            <a:endParaRPr lang="de-DE" altLang="de-DE"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8199438" y="6484938"/>
            <a:ext cx="9096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r">
              <a:buClrTx/>
              <a:buFontTx/>
              <a:buNone/>
            </a:pPr>
            <a:r>
              <a:rPr lang="de-DE" altLang="de-DE" sz="1400">
                <a:solidFill>
                  <a:srgbClr val="FFFFFF"/>
                </a:solidFill>
              </a:rPr>
              <a:t>|  </a:t>
            </a:r>
            <a:fld id="{18BD4467-99AC-4BD3-B7C7-CAA2CA51CADA}" type="slidenum">
              <a:rPr lang="de-DE" altLang="de-DE" sz="1400">
                <a:solidFill>
                  <a:srgbClr val="FFFFFF"/>
                </a:solidFill>
              </a:rPr>
              <a:pPr algn="r">
                <a:buClrTx/>
                <a:buFontTx/>
                <a:buNone/>
              </a:pPr>
              <a:t>‹Nr.›</a:t>
            </a:fld>
            <a:r>
              <a:rPr lang="de-DE" altLang="de-DE" sz="1400">
                <a:solidFill>
                  <a:srgbClr val="0A50A1"/>
                </a:solidFill>
              </a:rPr>
              <a:t>  </a:t>
            </a:r>
            <a:r>
              <a:rPr lang="de-DE" altLang="de-DE" sz="1400">
                <a:solidFill>
                  <a:srgbClr val="FFFFFF"/>
                </a:solidFill>
              </a:rPr>
              <a:t>|</a:t>
            </a:r>
          </a:p>
          <a:p>
            <a:pPr algn="r">
              <a:buClrTx/>
              <a:buFontTx/>
              <a:buNone/>
            </a:pPr>
            <a:endParaRPr lang="de-DE" altLang="de-DE" sz="1400">
              <a:solidFill>
                <a:srgbClr val="FFFFFF"/>
              </a:solidFill>
            </a:endParaRPr>
          </a:p>
        </p:txBody>
      </p:sp>
      <p:sp>
        <p:nvSpPr>
          <p:cNvPr id="6146" name="Rectangle 2"/>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smtClean="0"/>
              <a:t>Click to edit the title text format</a:t>
            </a:r>
          </a:p>
        </p:txBody>
      </p:sp>
      <p:sp>
        <p:nvSpPr>
          <p:cNvPr id="6147" name="Rectangle 3"/>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Click to edit the outline text format</a:t>
            </a:r>
          </a:p>
          <a:p>
            <a:pPr lvl="1"/>
            <a:r>
              <a:rPr lang="en-GB" altLang="de-DE" smtClean="0"/>
              <a:t>Second Outline Level</a:t>
            </a:r>
          </a:p>
          <a:p>
            <a:pPr lvl="2"/>
            <a:r>
              <a:rPr lang="en-GB" altLang="de-DE" smtClean="0"/>
              <a:t>Third Outline Level</a:t>
            </a:r>
          </a:p>
          <a:p>
            <a:pPr lvl="3"/>
            <a:r>
              <a:rPr lang="en-GB" altLang="de-DE" smtClean="0"/>
              <a:t>Fourth Outline Level</a:t>
            </a:r>
          </a:p>
          <a:p>
            <a:pPr lvl="4"/>
            <a:r>
              <a:rPr lang="en-GB" altLang="de-DE" smtClean="0"/>
              <a:t>Fifth Outline Level</a:t>
            </a:r>
          </a:p>
          <a:p>
            <a:pPr lvl="4"/>
            <a:r>
              <a:rPr lang="en-GB" altLang="de-DE" smtClean="0"/>
              <a:t>Sixth Outline Level</a:t>
            </a:r>
          </a:p>
          <a:p>
            <a:pPr lvl="4"/>
            <a:r>
              <a:rPr lang="en-GB" altLang="de-DE" smtClean="0"/>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Lucida Sans" panose="020B0602030504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5BAE"/>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5BAE"/>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5BAE"/>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5BA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slideLayout" Target="../slideLayouts/slideLayout30.xml"/><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3.emf"/><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wmf"/><Relationship Id="rId2" Type="http://schemas.openxmlformats.org/officeDocument/2006/relationships/audio" Target="../media/media23.m4a"/><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microsoft.com/office/2007/relationships/media" Target="../media/media23.m4a"/><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notesSlide" Target="../notesSlides/notesSlide23.xml"/><Relationship Id="rId9" Type="http://schemas.openxmlformats.org/officeDocument/2006/relationships/image" Target="../media/image25.emf"/><Relationship Id="rId14" Type="http://schemas.openxmlformats.org/officeDocument/2006/relationships/image" Target="../media/image30.jpe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3.png"/><Relationship Id="rId8"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0.xml"/><Relationship Id="rId7" Type="http://schemas.openxmlformats.org/officeDocument/2006/relationships/image" Target="../media/image5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2.png"/><Relationship Id="rId11" Type="http://schemas.openxmlformats.org/officeDocument/2006/relationships/image" Target="../media/image3.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24.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524668" y="4509120"/>
            <a:ext cx="8093075" cy="1800225"/>
          </a:xfrm>
          <a:ln/>
        </p:spPr>
        <p:txBody>
          <a:bodyPr anchor="b"/>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de-DE" sz="1600" dirty="0" err="1" smtClean="0">
                <a:latin typeface="Arial" panose="020B0604020202020204" pitchFamily="34" charset="0"/>
              </a:rPr>
              <a:t>Diese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Präsentation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ist</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für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Powerpoint</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unter</a:t>
            </a:r>
            <a:r>
              <a:rPr lang="en-US" altLang="de-DE" sz="1600" dirty="0" smtClean="0">
                <a:latin typeface="Arial" panose="020B0604020202020204" pitchFamily="34" charset="0"/>
              </a:rPr>
              <a:t> Windows </a:t>
            </a:r>
            <a:r>
              <a:rPr lang="en-US" altLang="de-DE" sz="1600" dirty="0" err="1" smtClean="0">
                <a:latin typeface="Arial" panose="020B0604020202020204" pitchFamily="34" charset="0"/>
              </a:rPr>
              <a:t>optimiert</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können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jedoch</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auch</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LibreOffice</a:t>
            </a:r>
            <a:r>
              <a:rPr lang="en-US" altLang="de-DE" sz="1600" dirty="0" smtClean="0">
                <a:latin typeface="Arial" panose="020B0604020202020204" pitchFamily="34" charset="0"/>
              </a:rPr>
              <a:t> Impress </a:t>
            </a:r>
            <a:r>
              <a:rPr lang="en-US" altLang="de-DE" sz="1600" dirty="0" err="1" smtClean="0">
                <a:latin typeface="Arial" panose="020B0604020202020204" pitchFamily="34" charset="0"/>
              </a:rPr>
              <a:t>o.a</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Präsentationssysteme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bspw</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unter</a:t>
            </a:r>
            <a:r>
              <a:rPr lang="en-US" altLang="de-DE" sz="1600" dirty="0" smtClean="0">
                <a:latin typeface="Arial" panose="020B0604020202020204" pitchFamily="34" charset="0"/>
              </a:rPr>
              <a:t> Linux </a:t>
            </a:r>
            <a:r>
              <a:rPr lang="en-US" altLang="de-DE" sz="1600" dirty="0" err="1" smtClean="0">
                <a:latin typeface="Arial" panose="020B0604020202020204" pitchFamily="34" charset="0"/>
              </a:rPr>
              <a:t>nutzen</a:t>
            </a:r>
            <a:r>
              <a:rPr lang="en-US" altLang="de-DE" sz="1600" dirty="0" smtClean="0">
                <a:latin typeface="Arial" panose="020B0604020202020204" pitchFamily="34" charset="0"/>
              </a:rPr>
              <a:t>.</a:t>
            </a:r>
            <a:br>
              <a:rPr lang="en-US" altLang="de-DE" sz="1600" dirty="0" smtClean="0">
                <a:latin typeface="Arial" panose="020B0604020202020204" pitchFamily="34" charset="0"/>
              </a:rPr>
            </a:br>
            <a:r>
              <a:rPr lang="en-US" altLang="de-DE" sz="1600" dirty="0">
                <a:latin typeface="Arial" panose="020B0604020202020204" pitchFamily="34" charset="0"/>
              </a:rPr>
              <a:t/>
            </a:r>
            <a:br>
              <a:rPr lang="en-US" altLang="de-DE" sz="1600" dirty="0">
                <a:latin typeface="Arial" panose="020B0604020202020204" pitchFamily="34" charset="0"/>
              </a:rPr>
            </a:br>
            <a:r>
              <a:rPr lang="en-US" altLang="de-DE" sz="1600" dirty="0" err="1" smtClean="0">
                <a:latin typeface="Arial" panose="020B0604020202020204" pitchFamily="34" charset="0"/>
              </a:rPr>
              <a:t>Verwenden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Lautsprecher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oder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ein</a:t>
            </a:r>
            <a:r>
              <a:rPr lang="en-US" altLang="de-DE" sz="1600" dirty="0" smtClean="0">
                <a:latin typeface="Arial" panose="020B0604020202020204" pitchFamily="34" charset="0"/>
              </a:rPr>
              <a:t> Headset, um den Ton </a:t>
            </a:r>
            <a:r>
              <a:rPr lang="en-US" altLang="de-DE" sz="1600" dirty="0" err="1" smtClean="0">
                <a:latin typeface="Arial" panose="020B0604020202020204" pitchFamily="34" charset="0"/>
              </a:rPr>
              <a:t>hören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zu</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können</a:t>
            </a:r>
            <a:r>
              <a:rPr lang="en-US" altLang="de-DE" sz="1600" dirty="0" smtClean="0">
                <a:latin typeface="Arial" panose="020B0604020202020204" pitchFamily="34" charset="0"/>
              </a:rPr>
              <a:t>. </a:t>
            </a:r>
            <a:br>
              <a:rPr lang="en-US" altLang="de-DE" sz="1600" dirty="0" smtClean="0">
                <a:latin typeface="Arial" panose="020B0604020202020204" pitchFamily="34" charset="0"/>
              </a:rPr>
            </a:br>
            <a:r>
              <a:rPr lang="en-US" altLang="de-DE" sz="1600" dirty="0">
                <a:latin typeface="Arial" panose="020B0604020202020204" pitchFamily="34" charset="0"/>
              </a:rPr>
              <a:t/>
            </a:r>
            <a:br>
              <a:rPr lang="en-US" altLang="de-DE" sz="1600" dirty="0">
                <a:latin typeface="Arial" panose="020B0604020202020204" pitchFamily="34" charset="0"/>
              </a:rPr>
            </a:br>
            <a:r>
              <a:rPr lang="en-US" altLang="de-DE" sz="1600" dirty="0" err="1" smtClean="0">
                <a:latin typeface="Arial" panose="020B0604020202020204" pitchFamily="34" charset="0"/>
              </a:rPr>
              <a:t>Wenn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die </a:t>
            </a:r>
            <a:r>
              <a:rPr lang="en-US" altLang="de-DE" sz="1600" dirty="0" err="1" smtClean="0">
                <a:latin typeface="Arial" panose="020B0604020202020204" pitchFamily="34" charset="0"/>
              </a:rPr>
              <a:t>Folien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weiterschalten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läuft</a:t>
            </a:r>
            <a:r>
              <a:rPr lang="en-US" altLang="de-DE" sz="1600" dirty="0" smtClean="0">
                <a:latin typeface="Arial" panose="020B0604020202020204" pitchFamily="34" charset="0"/>
              </a:rPr>
              <a:t> - je </a:t>
            </a:r>
            <a:r>
              <a:rPr lang="en-US" altLang="de-DE" sz="1600" dirty="0" err="1" smtClean="0">
                <a:latin typeface="Arial" panose="020B0604020202020204" pitchFamily="34" charset="0"/>
              </a:rPr>
              <a:t>nach</a:t>
            </a:r>
            <a:r>
              <a:rPr lang="en-US" altLang="de-DE" sz="1600" dirty="0" smtClean="0">
                <a:latin typeface="Arial" panose="020B0604020202020204" pitchFamily="34" charset="0"/>
              </a:rPr>
              <a:t> System - der Ton </a:t>
            </a:r>
            <a:r>
              <a:rPr lang="en-US" altLang="de-DE" sz="1600" dirty="0" err="1" smtClean="0">
                <a:latin typeface="Arial" panose="020B0604020202020204" pitchFamily="34" charset="0"/>
              </a:rPr>
              <a:t>automatisch</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oder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müssen</a:t>
            </a:r>
            <a:r>
              <a:rPr lang="en-US" altLang="de-DE" sz="1600" dirty="0" smtClean="0">
                <a:latin typeface="Arial" panose="020B0604020202020204" pitchFamily="34" charset="0"/>
              </a:rPr>
              <a:t> auf das </a:t>
            </a:r>
            <a:r>
              <a:rPr lang="en-US" altLang="de-DE" sz="1600" dirty="0" err="1" smtClean="0">
                <a:latin typeface="Arial" panose="020B0604020202020204" pitchFamily="34" charset="0"/>
              </a:rPr>
              <a:t>Lautsprecherymbol</a:t>
            </a:r>
            <a:r>
              <a:rPr lang="en-US" altLang="de-DE" sz="1600" dirty="0" smtClean="0">
                <a:latin typeface="Arial" panose="020B0604020202020204" pitchFamily="34" charset="0"/>
              </a:rPr>
              <a:t> links </a:t>
            </a:r>
            <a:r>
              <a:rPr lang="en-US" altLang="de-DE" sz="1600" dirty="0" err="1" smtClean="0">
                <a:latin typeface="Arial" panose="020B0604020202020204" pitchFamily="34" charset="0"/>
              </a:rPr>
              <a:t>oben</a:t>
            </a:r>
            <a:r>
              <a:rPr lang="en-US" altLang="de-DE" sz="1600" dirty="0" smtClean="0">
                <a:latin typeface="Arial" panose="020B0604020202020204" pitchFamily="34" charset="0"/>
              </a:rPr>
              <a:t> in der </a:t>
            </a:r>
            <a:r>
              <a:rPr lang="en-US" altLang="de-DE" sz="1600" dirty="0" err="1" smtClean="0">
                <a:latin typeface="Arial" panose="020B0604020202020204" pitchFamily="34" charset="0"/>
              </a:rPr>
              <a:t>Ecke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klicken</a:t>
            </a:r>
            <a:r>
              <a:rPr lang="en-US" altLang="de-DE" sz="1600" dirty="0" smtClean="0">
                <a:latin typeface="Arial" panose="020B0604020202020204" pitchFamily="34" charset="0"/>
              </a:rPr>
              <a:t>. </a:t>
            </a:r>
            <a:br>
              <a:rPr lang="en-US" altLang="de-DE" sz="1600" dirty="0" smtClean="0">
                <a:latin typeface="Arial" panose="020B0604020202020204" pitchFamily="34" charset="0"/>
              </a:rPr>
            </a:b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können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Folien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mehrfach</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ansehen</a:t>
            </a:r>
            <a:r>
              <a:rPr lang="en-US" altLang="de-DE" sz="1600" dirty="0" smtClean="0">
                <a:latin typeface="Arial" panose="020B0604020202020204" pitchFamily="34" charset="0"/>
              </a:rPr>
              <a:t>/</a:t>
            </a:r>
            <a:r>
              <a:rPr lang="en-US" altLang="de-DE" sz="1600" dirty="0" err="1" smtClean="0">
                <a:latin typeface="Arial" panose="020B0604020202020204" pitchFamily="34" charset="0"/>
              </a:rPr>
              <a:t>hören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oder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weiterschalten</a:t>
            </a:r>
            <a:r>
              <a:rPr lang="en-US" altLang="de-DE" sz="1600" dirty="0" smtClean="0">
                <a:latin typeface="Arial" panose="020B0604020202020204" pitchFamily="34" charset="0"/>
              </a:rPr>
              <a:t>. </a:t>
            </a:r>
            <a:r>
              <a:rPr lang="en-US" altLang="de-DE" sz="1600" dirty="0" smtClean="0">
                <a:latin typeface="Arial" panose="020B0604020202020204" pitchFamily="34" charset="0"/>
              </a:rPr>
              <a:t/>
            </a:r>
            <a:br>
              <a:rPr lang="en-US" altLang="de-DE" sz="1600" dirty="0" smtClean="0">
                <a:latin typeface="Arial" panose="020B0604020202020204" pitchFamily="34" charset="0"/>
              </a:rPr>
            </a:br>
            <a:r>
              <a:rPr lang="en-US" altLang="de-DE" sz="1600" dirty="0" smtClean="0">
                <a:latin typeface="Arial" panose="020B0604020202020204" pitchFamily="34" charset="0"/>
              </a:rPr>
              <a:t/>
            </a:r>
            <a:br>
              <a:rPr lang="en-US" altLang="de-DE" sz="1600" dirty="0" smtClean="0">
                <a:latin typeface="Arial" panose="020B0604020202020204" pitchFamily="34" charset="0"/>
              </a:rPr>
            </a:br>
            <a:r>
              <a:rPr lang="en-US" altLang="de-DE" sz="1600" dirty="0" err="1" smtClean="0">
                <a:latin typeface="Arial" panose="020B0604020202020204" pitchFamily="34" charset="0"/>
              </a:rPr>
              <a:t>Klicken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zum</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Testen</a:t>
            </a:r>
            <a:r>
              <a:rPr lang="en-US" altLang="de-DE" sz="1600" dirty="0" smtClean="0">
                <a:latin typeface="Arial" panose="020B0604020202020204" pitchFamily="34" charset="0"/>
              </a:rPr>
              <a:t> auf das Symbol, </a:t>
            </a:r>
            <a:r>
              <a:rPr lang="en-US" altLang="de-DE" sz="1600" dirty="0" err="1" smtClean="0">
                <a:latin typeface="Arial" panose="020B0604020202020204" pitchFamily="34" charset="0"/>
              </a:rPr>
              <a:t>dann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sollten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Sie</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diesen</a:t>
            </a:r>
            <a:r>
              <a:rPr lang="en-US" altLang="de-DE" sz="1600" dirty="0" smtClean="0">
                <a:latin typeface="Arial" panose="020B0604020202020204" pitchFamily="34" charset="0"/>
              </a:rPr>
              <a:t> Text </a:t>
            </a:r>
            <a:r>
              <a:rPr lang="en-US" altLang="de-DE" sz="1600" dirty="0" err="1" smtClean="0">
                <a:latin typeface="Arial" panose="020B0604020202020204" pitchFamily="34" charset="0"/>
              </a:rPr>
              <a:t>hören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sofern</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er</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nicht</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bereits</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automatisch</a:t>
            </a:r>
            <a:r>
              <a:rPr lang="en-US" altLang="de-DE" sz="1600" dirty="0" smtClean="0">
                <a:latin typeface="Arial" panose="020B0604020202020204" pitchFamily="34" charset="0"/>
              </a:rPr>
              <a:t> </a:t>
            </a:r>
            <a:r>
              <a:rPr lang="en-US" altLang="de-DE" sz="1600" dirty="0" err="1" smtClean="0">
                <a:latin typeface="Arial" panose="020B0604020202020204" pitchFamily="34" charset="0"/>
              </a:rPr>
              <a:t>läuft</a:t>
            </a:r>
            <a:r>
              <a:rPr lang="en-US" altLang="de-DE" sz="1600" dirty="0" smtClean="0">
                <a:latin typeface="Arial" panose="020B0604020202020204" pitchFamily="34" charset="0"/>
              </a:rPr>
              <a:t>.</a:t>
            </a:r>
            <a:endParaRPr lang="en-US" altLang="de-DE" sz="1600" dirty="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0986" y="188640"/>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0266"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647700" y="3222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Ansprechpersonen und Verantwortliche</a:t>
            </a:r>
          </a:p>
        </p:txBody>
      </p:sp>
      <p:sp>
        <p:nvSpPr>
          <p:cNvPr id="16386" name="Text Box 2"/>
          <p:cNvSpPr txBox="1">
            <a:spLocks noChangeArrowheads="1"/>
          </p:cNvSpPr>
          <p:nvPr/>
        </p:nvSpPr>
        <p:spPr bwMode="auto">
          <a:xfrm>
            <a:off x="647700" y="12604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dirty="0" err="1" smtClean="0">
                <a:latin typeface="Arial" panose="020B0604020202020204" pitchFamily="34" charset="0"/>
              </a:rPr>
              <a:t>Studiengangssprecher</a:t>
            </a: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Prof. Dr. Marcus </a:t>
            </a:r>
            <a:r>
              <a:rPr lang="en-US" altLang="de-DE" sz="2400" dirty="0" err="1">
                <a:latin typeface="Arial" panose="020B0604020202020204" pitchFamily="34" charset="0"/>
              </a:rPr>
              <a:t>Frohme</a:t>
            </a: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mfrohme@th-wildau.de</a:t>
            </a:r>
          </a:p>
          <a:p>
            <a:pPr>
              <a:spcBef>
                <a:spcPts val="600"/>
              </a:spcBef>
              <a:buClrTx/>
              <a:buFontTx/>
              <a:buNone/>
            </a:pPr>
            <a:r>
              <a:rPr lang="en-US" altLang="de-DE" sz="2400" dirty="0">
                <a:latin typeface="Arial" panose="020B0604020202020204" pitchFamily="34" charset="0"/>
              </a:rPr>
              <a:t>03375 508-249</a:t>
            </a: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Amt</a:t>
            </a:r>
            <a:r>
              <a:rPr lang="en-US" altLang="de-DE" sz="2400" dirty="0" smtClean="0">
                <a:latin typeface="Arial" panose="020B0604020202020204" pitchFamily="34" charset="0"/>
              </a:rPr>
              <a:t> </a:t>
            </a:r>
            <a:r>
              <a:rPr lang="en-US" altLang="de-DE" sz="2400" dirty="0" err="1">
                <a:latin typeface="Arial" panose="020B0604020202020204" pitchFamily="34" charset="0"/>
              </a:rPr>
              <a:t>für</a:t>
            </a:r>
            <a:r>
              <a:rPr lang="en-US" altLang="de-DE" sz="2400" dirty="0">
                <a:latin typeface="Arial" panose="020B0604020202020204" pitchFamily="34" charset="0"/>
              </a:rPr>
              <a:t> </a:t>
            </a:r>
            <a:r>
              <a:rPr lang="en-US" altLang="de-DE" sz="2400" dirty="0" err="1">
                <a:latin typeface="Arial" panose="020B0604020202020204" pitchFamily="34" charset="0"/>
              </a:rPr>
              <a:t>Studentische</a:t>
            </a:r>
            <a:r>
              <a:rPr lang="en-US" altLang="de-DE" sz="2400" dirty="0">
                <a:latin typeface="Arial" panose="020B0604020202020204" pitchFamily="34" charset="0"/>
              </a:rPr>
              <a:t> </a:t>
            </a:r>
            <a:r>
              <a:rPr lang="en-US" altLang="de-DE" sz="2400" dirty="0" err="1" smtClean="0">
                <a:latin typeface="Arial" panose="020B0604020202020204" pitchFamily="34" charset="0"/>
              </a:rPr>
              <a:t>Angelegenheiten</a:t>
            </a:r>
            <a:endParaRPr lang="en-US" altLang="de-DE" sz="2400" dirty="0" smtClean="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Frau </a:t>
            </a:r>
            <a:r>
              <a:rPr lang="en-US" altLang="de-DE" sz="2400" dirty="0" err="1" smtClean="0">
                <a:latin typeface="Arial" panose="020B0604020202020204" pitchFamily="34" charset="0"/>
              </a:rPr>
              <a:t>Poeck</a:t>
            </a:r>
            <a:endParaRPr lang="en-US" altLang="de-DE" sz="2400" dirty="0" smtClean="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03375 508 608</a:t>
            </a:r>
          </a:p>
          <a:p>
            <a:pPr>
              <a:spcBef>
                <a:spcPts val="600"/>
              </a:spcBef>
              <a:buClrTx/>
              <a:buFontTx/>
              <a:buNone/>
            </a:pPr>
            <a:r>
              <a:rPr lang="en-US" altLang="de-DE" sz="2400" dirty="0" smtClean="0">
                <a:latin typeface="Arial" panose="020B0604020202020204" pitchFamily="34" charset="0"/>
              </a:rPr>
              <a:t>annett.poeck@th-wildau.de</a:t>
            </a:r>
          </a:p>
          <a:p>
            <a:pPr>
              <a:spcBef>
                <a:spcPts val="600"/>
              </a:spcBef>
              <a:buClrTx/>
              <a:buFontTx/>
              <a:buNone/>
            </a:pPr>
            <a:endParaRPr lang="en-US" altLang="de-DE" sz="2400" dirty="0" smtClean="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Mentor/</a:t>
            </a:r>
            <a:r>
              <a:rPr lang="en-US" altLang="de-DE" sz="2400" dirty="0" err="1" smtClean="0">
                <a:latin typeface="Arial" panose="020B0604020202020204" pitchFamily="34" charset="0"/>
              </a:rPr>
              <a:t>Mentorin</a:t>
            </a:r>
            <a:r>
              <a:rPr lang="en-US" altLang="de-DE" sz="2400" dirty="0">
                <a:latin typeface="Arial" panose="020B0604020202020204" pitchFamily="34" charset="0"/>
              </a:rPr>
              <a:t>: </a:t>
            </a:r>
            <a:r>
              <a:rPr lang="en-US" altLang="de-DE" sz="2400" dirty="0" err="1">
                <a:latin typeface="Arial" panose="020B0604020202020204" pitchFamily="34" charset="0"/>
              </a:rPr>
              <a:t>wechselnd</a:t>
            </a:r>
            <a:endParaRPr lang="en-US" altLang="de-DE" sz="2400" dirty="0">
              <a:latin typeface="Arial" panose="020B0604020202020204" pitchFamily="34" charset="0"/>
            </a:endParaRPr>
          </a:p>
          <a:p>
            <a:pPr>
              <a:spcBef>
                <a:spcPts val="600"/>
              </a:spcBef>
              <a:buClrTx/>
              <a:buFontTx/>
              <a:buNone/>
            </a:pPr>
            <a:r>
              <a:rPr lang="en-US" altLang="de-DE" sz="2400" dirty="0" err="1">
                <a:latin typeface="Arial" panose="020B0604020202020204" pitchFamily="34" charset="0"/>
              </a:rPr>
              <a:t>Dekanin</a:t>
            </a:r>
            <a:r>
              <a:rPr lang="en-US" altLang="de-DE" sz="2400" dirty="0">
                <a:latin typeface="Arial" panose="020B0604020202020204" pitchFamily="34" charset="0"/>
              </a:rPr>
              <a:t>: Prof. Dr. Heike </a:t>
            </a:r>
            <a:r>
              <a:rPr lang="en-US" altLang="de-DE" sz="2400" dirty="0" err="1">
                <a:latin typeface="Arial" panose="020B0604020202020204" pitchFamily="34" charset="0"/>
              </a:rPr>
              <a:t>Pospisil</a:t>
            </a: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17" y="203200"/>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6041"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647700" y="250825"/>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Neben dem Studium</a:t>
            </a:r>
          </a:p>
        </p:txBody>
      </p:sp>
      <p:sp>
        <p:nvSpPr>
          <p:cNvPr id="15362" name="Text Box 2"/>
          <p:cNvSpPr txBox="1">
            <a:spLocks noChangeArrowheads="1"/>
          </p:cNvSpPr>
          <p:nvPr/>
        </p:nvSpPr>
        <p:spPr bwMode="auto">
          <a:xfrm>
            <a:off x="1127218"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dirty="0">
                <a:latin typeface="Arial" panose="020B0604020202020204" pitchFamily="34" charset="0"/>
              </a:rPr>
              <a:t>              </a:t>
            </a:r>
            <a:r>
              <a:rPr lang="en-US" altLang="de-DE" sz="2400" dirty="0" err="1">
                <a:latin typeface="Arial" panose="020B0604020202020204" pitchFamily="34" charset="0"/>
              </a:rPr>
              <a:t>Löffelball</a:t>
            </a: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Oktoberfest</a:t>
            </a: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BB-</a:t>
            </a:r>
            <a:r>
              <a:rPr lang="en-US" altLang="de-DE" sz="2400" dirty="0" err="1">
                <a:latin typeface="Arial" panose="020B0604020202020204" pitchFamily="34" charset="0"/>
              </a:rPr>
              <a:t>Sommerfest</a:t>
            </a: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BB-</a:t>
            </a:r>
            <a:r>
              <a:rPr lang="en-US" altLang="de-DE" sz="2400" dirty="0" err="1">
                <a:latin typeface="Arial" panose="020B0604020202020204" pitchFamily="34" charset="0"/>
              </a:rPr>
              <a:t>Weihnachtsfeier</a:t>
            </a: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err="1">
                <a:latin typeface="Arial" panose="020B0604020202020204" pitchFamily="34" charset="0"/>
              </a:rPr>
              <a:t>Chor</a:t>
            </a:r>
            <a:r>
              <a:rPr lang="en-US" altLang="de-DE" sz="2400" dirty="0">
                <a:latin typeface="Arial" panose="020B0604020202020204" pitchFamily="34" charset="0"/>
              </a:rPr>
              <a:t> und </a:t>
            </a:r>
            <a:r>
              <a:rPr lang="en-US" altLang="de-DE" sz="2400" dirty="0" err="1">
                <a:latin typeface="Arial" panose="020B0604020202020204" pitchFamily="34" charset="0"/>
              </a:rPr>
              <a:t>Orchester</a:t>
            </a:r>
            <a:r>
              <a:rPr lang="en-US" altLang="de-DE" sz="2400" dirty="0">
                <a:latin typeface="Arial" panose="020B0604020202020204" pitchFamily="34" charset="0"/>
              </a:rPr>
              <a:t> </a:t>
            </a: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Theater</a:t>
            </a: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a:t>
            </a:r>
            <a:r>
              <a:rPr lang="en-US" altLang="de-DE" sz="2400" dirty="0" err="1">
                <a:latin typeface="Arial" panose="020B0604020202020204" pitchFamily="34" charset="0"/>
              </a:rPr>
              <a:t>Sportangebot</a:t>
            </a: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p:txBody>
      </p:sp>
      <p:pic>
        <p:nvPicPr>
          <p:cNvPr id="15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6242" y="1065718"/>
            <a:ext cx="2777684" cy="1859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2060848"/>
            <a:ext cx="2595625" cy="2019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4490103"/>
            <a:ext cx="2915936" cy="2275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675" y="191293"/>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03982"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647700" y="287338"/>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smtClean="0">
                <a:latin typeface="Arial" panose="020B0604020202020204" pitchFamily="34" charset="0"/>
              </a:rPr>
              <a:t>Professuren</a:t>
            </a:r>
            <a:r>
              <a:rPr lang="en-US" altLang="de-DE" sz="2400" b="1" dirty="0" smtClean="0">
                <a:latin typeface="Arial" panose="020B0604020202020204" pitchFamily="34" charset="0"/>
              </a:rPr>
              <a:t> und </a:t>
            </a:r>
            <a:r>
              <a:rPr lang="en-US" altLang="de-DE" sz="2400" b="1" dirty="0" err="1" smtClean="0">
                <a:latin typeface="Arial" panose="020B0604020202020204" pitchFamily="34" charset="0"/>
              </a:rPr>
              <a:t>Honorarprofessoren</a:t>
            </a:r>
            <a:endParaRPr lang="en-US" altLang="de-DE" sz="2400" b="1" dirty="0">
              <a:latin typeface="Arial" panose="020B0604020202020204" pitchFamily="34" charset="0"/>
            </a:endParaRPr>
          </a:p>
        </p:txBody>
      </p:sp>
      <p:sp>
        <p:nvSpPr>
          <p:cNvPr id="17410" name="Text Box 2"/>
          <p:cNvSpPr txBox="1">
            <a:spLocks noChangeArrowheads="1"/>
          </p:cNvSpPr>
          <p:nvPr/>
        </p:nvSpPr>
        <p:spPr bwMode="auto">
          <a:xfrm>
            <a:off x="647700"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b="1" u="sng">
                <a:latin typeface="Arial" panose="020B0604020202020204" pitchFamily="34" charset="0"/>
              </a:rPr>
              <a:t>Angewandte Informatik / </a:t>
            </a:r>
            <a:r>
              <a:rPr lang="de-DE" altLang="de-DE" sz="2400" b="1" u="sng">
                <a:latin typeface="Arial" panose="020B0604020202020204" pitchFamily="34" charset="0"/>
              </a:rPr>
              <a:t>Bioinformatik</a:t>
            </a:r>
          </a:p>
          <a:p>
            <a:pPr>
              <a:spcBef>
                <a:spcPts val="600"/>
              </a:spcBef>
              <a:buClrTx/>
              <a:buFontTx/>
              <a:buNone/>
            </a:pPr>
            <a:r>
              <a:rPr lang="de-DE" altLang="de-DE" sz="2400">
                <a:latin typeface="Arial" panose="020B0604020202020204" pitchFamily="34" charset="0"/>
              </a:rPr>
              <a:t>Prof. Dr. Peter Beyerlein</a:t>
            </a:r>
          </a:p>
          <a:p>
            <a:pPr>
              <a:spcBef>
                <a:spcPts val="600"/>
              </a:spcBef>
              <a:buClrTx/>
              <a:buFontTx/>
              <a:buNone/>
            </a:pPr>
            <a:r>
              <a:rPr lang="de-DE" altLang="de-DE" sz="2400" b="1" u="sng">
                <a:latin typeface="Arial" panose="020B0604020202020204" pitchFamily="34" charset="0"/>
              </a:rPr>
              <a:t>Mikrosystemtechnik und </a:t>
            </a:r>
            <a:r>
              <a:rPr lang="en-US" altLang="de-DE" sz="2400" b="1" u="sng">
                <a:latin typeface="Arial" panose="020B0604020202020204" pitchFamily="34" charset="0"/>
              </a:rPr>
              <a:t>Systemintegration</a:t>
            </a:r>
          </a:p>
          <a:p>
            <a:pPr>
              <a:spcBef>
                <a:spcPts val="600"/>
              </a:spcBef>
              <a:buClrTx/>
              <a:buFontTx/>
              <a:buNone/>
            </a:pPr>
            <a:r>
              <a:rPr lang="de-DE" altLang="de-DE" sz="2400">
                <a:latin typeface="Arial" panose="020B0604020202020204" pitchFamily="34" charset="0"/>
              </a:rPr>
              <a:t>Prof. Dr. Andreas Foitzik </a:t>
            </a:r>
            <a:r>
              <a:rPr lang="en-US" altLang="de-DE" sz="2400">
                <a:latin typeface="Arial" panose="020B0604020202020204" pitchFamily="34" charset="0"/>
              </a:rPr>
              <a:t>(</a:t>
            </a:r>
            <a:r>
              <a:rPr lang="de-DE" altLang="de-DE" sz="2400">
                <a:latin typeface="Arial" panose="020B0604020202020204" pitchFamily="34" charset="0"/>
              </a:rPr>
              <a:t>koopt</a:t>
            </a:r>
            <a:r>
              <a:rPr lang="en-US" altLang="de-DE" sz="2400">
                <a:latin typeface="Arial" panose="020B0604020202020204" pitchFamily="34" charset="0"/>
              </a:rPr>
              <a:t>iert)</a:t>
            </a:r>
          </a:p>
          <a:p>
            <a:pPr>
              <a:spcBef>
                <a:spcPts val="600"/>
              </a:spcBef>
              <a:buClrTx/>
              <a:buFontTx/>
              <a:buNone/>
            </a:pPr>
            <a:r>
              <a:rPr lang="de-DE" altLang="de-DE" sz="2400" b="1" u="sng">
                <a:latin typeface="Arial" panose="020B0604020202020204" pitchFamily="34" charset="0"/>
              </a:rPr>
              <a:t>Molekularbiologie</a:t>
            </a:r>
          </a:p>
          <a:p>
            <a:pPr>
              <a:spcBef>
                <a:spcPts val="600"/>
              </a:spcBef>
              <a:buClrTx/>
              <a:buFontTx/>
              <a:buNone/>
            </a:pPr>
            <a:r>
              <a:rPr lang="de-DE" altLang="de-DE" sz="2400">
                <a:latin typeface="Arial" panose="020B0604020202020204" pitchFamily="34" charset="0"/>
              </a:rPr>
              <a:t>Prof. Dr. Marcus Frohme</a:t>
            </a:r>
          </a:p>
          <a:p>
            <a:pPr>
              <a:spcBef>
                <a:spcPts val="600"/>
              </a:spcBef>
              <a:buClrTx/>
              <a:buFontTx/>
              <a:buNone/>
            </a:pPr>
            <a:r>
              <a:rPr lang="de-DE" altLang="de-DE" sz="2400" b="1" u="sng">
                <a:latin typeface="Arial" panose="020B0604020202020204" pitchFamily="34" charset="0"/>
              </a:rPr>
              <a:t>Biosystemtechnik</a:t>
            </a:r>
          </a:p>
          <a:p>
            <a:pPr>
              <a:spcBef>
                <a:spcPts val="600"/>
              </a:spcBef>
              <a:buClrTx/>
              <a:buFontTx/>
              <a:buNone/>
            </a:pPr>
            <a:r>
              <a:rPr lang="de-DE" altLang="de-DE" sz="2400">
                <a:latin typeface="Arial" panose="020B0604020202020204" pitchFamily="34" charset="0"/>
              </a:rPr>
              <a:t>Prof. Dr. Fred Lisdat</a:t>
            </a:r>
          </a:p>
          <a:p>
            <a:pPr>
              <a:spcBef>
                <a:spcPts val="600"/>
              </a:spcBef>
              <a:buClrTx/>
              <a:buFontTx/>
              <a:buNone/>
            </a:pPr>
            <a:r>
              <a:rPr lang="de-DE" altLang="de-DE" sz="2400" b="1" u="sng">
                <a:latin typeface="Arial" panose="020B0604020202020204" pitchFamily="34" charset="0"/>
              </a:rPr>
              <a:t>Life Science Informatics</a:t>
            </a:r>
          </a:p>
          <a:p>
            <a:pPr>
              <a:spcBef>
                <a:spcPts val="600"/>
              </a:spcBef>
              <a:buClrTx/>
              <a:buFontTx/>
              <a:buNone/>
            </a:pPr>
            <a:r>
              <a:rPr lang="de-DE" altLang="de-DE" sz="2400">
                <a:latin typeface="Arial" panose="020B0604020202020204" pitchFamily="34" charset="0"/>
              </a:rPr>
              <a:t>Prof. Dr. Heike Pospisil</a:t>
            </a:r>
          </a:p>
          <a:p>
            <a:pPr>
              <a:spcBef>
                <a:spcPts val="600"/>
              </a:spcBef>
              <a:buClrTx/>
              <a:buFontTx/>
              <a:buNone/>
            </a:pPr>
            <a:r>
              <a:rPr lang="de-DE" altLang="de-DE" sz="2400" b="1" u="sng">
                <a:latin typeface="Arial" panose="020B0604020202020204" pitchFamily="34" charset="0"/>
              </a:rPr>
              <a:t>Bio</a:t>
            </a:r>
            <a:r>
              <a:rPr lang="en-US" altLang="de-DE" sz="2400" b="1" u="sng">
                <a:latin typeface="Arial" panose="020B0604020202020204" pitchFamily="34" charset="0"/>
              </a:rPr>
              <a:t>verfahrenstechnik</a:t>
            </a:r>
          </a:p>
          <a:p>
            <a:pPr>
              <a:spcBef>
                <a:spcPts val="600"/>
              </a:spcBef>
              <a:buClrTx/>
              <a:buFontTx/>
              <a:buNone/>
            </a:pPr>
            <a:r>
              <a:rPr lang="de-DE" altLang="de-DE" sz="2400">
                <a:latin typeface="Arial" panose="020B0604020202020204" pitchFamily="34" charset="0"/>
              </a:rPr>
              <a:t>Prof. Dr. Franz-Xaver Wildenauer</a:t>
            </a:r>
          </a:p>
          <a:p>
            <a:pPr>
              <a:spcBef>
                <a:spcPts val="600"/>
              </a:spcBef>
              <a:buClrTx/>
              <a:buFontTx/>
              <a:buNone/>
            </a:pPr>
            <a:endParaRPr lang="de-DE" altLang="de-DE" sz="240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37" y="227806"/>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2689"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47700" y="1316038"/>
            <a:ext cx="7993063" cy="499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de-DE" altLang="de-DE" sz="2400" b="1" u="sng" dirty="0">
                <a:latin typeface="Arial" panose="020B0604020202020204" pitchFamily="34" charset="0"/>
              </a:rPr>
              <a:t>Chemie</a:t>
            </a:r>
          </a:p>
          <a:p>
            <a:pPr>
              <a:spcBef>
                <a:spcPts val="600"/>
              </a:spcBef>
              <a:buClrTx/>
              <a:buFontTx/>
              <a:buNone/>
            </a:pPr>
            <a:r>
              <a:rPr lang="de-DE" altLang="de-DE" sz="2400" dirty="0" smtClean="0">
                <a:latin typeface="Arial" panose="020B0604020202020204" pitchFamily="34" charset="0"/>
              </a:rPr>
              <a:t>Prof. Dr. Christian Dreyer, </a:t>
            </a:r>
            <a:r>
              <a:rPr lang="de-DE" altLang="de-DE" sz="2400" dirty="0" err="1" smtClean="0">
                <a:latin typeface="Arial" panose="020B0604020202020204" pitchFamily="34" charset="0"/>
              </a:rPr>
              <a:t>Hon.Prof</a:t>
            </a:r>
            <a:r>
              <a:rPr lang="de-DE" altLang="de-DE" sz="2400" dirty="0">
                <a:latin typeface="Arial" panose="020B0604020202020204" pitchFamily="34" charset="0"/>
              </a:rPr>
              <a:t>. Dr. Hagen </a:t>
            </a:r>
            <a:r>
              <a:rPr lang="de-DE" altLang="de-DE" sz="2400" dirty="0" err="1">
                <a:latin typeface="Arial" panose="020B0604020202020204" pitchFamily="34" charset="0"/>
              </a:rPr>
              <a:t>Piske</a:t>
            </a:r>
            <a:endParaRPr lang="de-DE" altLang="de-DE" sz="2400" dirty="0">
              <a:latin typeface="Arial" panose="020B0604020202020204" pitchFamily="34" charset="0"/>
            </a:endParaRPr>
          </a:p>
          <a:p>
            <a:pPr>
              <a:spcBef>
                <a:spcPts val="600"/>
              </a:spcBef>
              <a:buClrTx/>
              <a:buFontTx/>
              <a:buNone/>
            </a:pPr>
            <a:r>
              <a:rPr lang="de-DE" altLang="de-DE" sz="2400" b="1" u="sng" dirty="0">
                <a:latin typeface="Arial" panose="020B0604020202020204" pitchFamily="34" charset="0"/>
              </a:rPr>
              <a:t>Medizinische Bild- und Signalverarbeitung</a:t>
            </a:r>
          </a:p>
          <a:p>
            <a:pPr>
              <a:spcBef>
                <a:spcPts val="600"/>
              </a:spcBef>
              <a:buClrTx/>
              <a:buFontTx/>
              <a:buNone/>
            </a:pPr>
            <a:r>
              <a:rPr lang="de-DE" altLang="de-DE" sz="2400" dirty="0" err="1" smtClean="0">
                <a:latin typeface="Arial" panose="020B0604020202020204" pitchFamily="34" charset="0"/>
              </a:rPr>
              <a:t>Hon.Prof</a:t>
            </a:r>
            <a:r>
              <a:rPr lang="de-DE" altLang="de-DE" sz="2400" dirty="0">
                <a:latin typeface="Arial" panose="020B0604020202020204" pitchFamily="34" charset="0"/>
              </a:rPr>
              <a:t>. Dr. Jürgen </a:t>
            </a:r>
            <a:r>
              <a:rPr lang="de-DE" altLang="de-DE" sz="2400" dirty="0" err="1">
                <a:latin typeface="Arial" panose="020B0604020202020204" pitchFamily="34" charset="0"/>
              </a:rPr>
              <a:t>Faiss</a:t>
            </a:r>
            <a:endParaRPr lang="de-DE" altLang="de-DE" sz="2400" dirty="0">
              <a:latin typeface="Arial" panose="020B0604020202020204" pitchFamily="34" charset="0"/>
            </a:endParaRPr>
          </a:p>
          <a:p>
            <a:pPr>
              <a:spcBef>
                <a:spcPts val="600"/>
              </a:spcBef>
              <a:buClrTx/>
              <a:buFontTx/>
              <a:buNone/>
            </a:pPr>
            <a:r>
              <a:rPr lang="en-US" altLang="de-DE" sz="2400" b="1" u="sng" dirty="0" err="1">
                <a:latin typeface="Arial" panose="020B0604020202020204" pitchFamily="34" charset="0"/>
              </a:rPr>
              <a:t>Molekulare</a:t>
            </a:r>
            <a:r>
              <a:rPr lang="en-US" altLang="de-DE" sz="2400" b="1" u="sng" dirty="0">
                <a:latin typeface="Arial" panose="020B0604020202020204" pitchFamily="34" charset="0"/>
              </a:rPr>
              <a:t> </a:t>
            </a:r>
            <a:r>
              <a:rPr lang="en-US" altLang="de-DE" sz="2400" b="1" u="sng" dirty="0" err="1">
                <a:latin typeface="Arial" panose="020B0604020202020204" pitchFamily="34" charset="0"/>
              </a:rPr>
              <a:t>Medizin</a:t>
            </a:r>
            <a:endParaRPr lang="en-US" altLang="de-DE" sz="2400" b="1" u="sng" dirty="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Hon Prof. Dr</a:t>
            </a:r>
            <a:r>
              <a:rPr lang="en-US" altLang="de-DE" sz="2400" dirty="0">
                <a:latin typeface="Arial" panose="020B0604020202020204" pitchFamily="34" charset="0"/>
              </a:rPr>
              <a:t>. Henrik </a:t>
            </a:r>
            <a:r>
              <a:rPr lang="en-US" altLang="de-DE" sz="2400" dirty="0" err="1">
                <a:latin typeface="Arial" panose="020B0604020202020204" pitchFamily="34" charset="0"/>
              </a:rPr>
              <a:t>Biering</a:t>
            </a:r>
            <a:endParaRPr lang="en-US" altLang="de-DE" sz="2400" dirty="0">
              <a:latin typeface="Arial" panose="020B0604020202020204" pitchFamily="34" charset="0"/>
            </a:endParaRPr>
          </a:p>
          <a:p>
            <a:pPr>
              <a:spcBef>
                <a:spcPts val="600"/>
              </a:spcBef>
              <a:buClrTx/>
              <a:buFontTx/>
              <a:buNone/>
            </a:pPr>
            <a:r>
              <a:rPr lang="en-US" altLang="de-DE" sz="2400" b="1" u="sng" dirty="0" err="1">
                <a:latin typeface="Arial" panose="020B0604020202020204" pitchFamily="34" charset="0"/>
              </a:rPr>
              <a:t>Pharmazeutische</a:t>
            </a:r>
            <a:r>
              <a:rPr lang="en-US" altLang="de-DE" sz="2400" b="1" u="sng" dirty="0">
                <a:latin typeface="Arial" panose="020B0604020202020204" pitchFamily="34" charset="0"/>
              </a:rPr>
              <a:t> </a:t>
            </a:r>
            <a:r>
              <a:rPr lang="en-US" altLang="de-DE" sz="2400" b="1" u="sng" dirty="0" err="1">
                <a:latin typeface="Arial" panose="020B0604020202020204" pitchFamily="34" charset="0"/>
              </a:rPr>
              <a:t>Biotechnologie</a:t>
            </a:r>
            <a:endParaRPr lang="en-US" altLang="de-DE" sz="2400" b="1" u="sng" dirty="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Hon. Prof. Dr</a:t>
            </a:r>
            <a:r>
              <a:rPr lang="en-US" altLang="de-DE" sz="2400" dirty="0">
                <a:latin typeface="Arial" panose="020B0604020202020204" pitchFamily="34" charset="0"/>
              </a:rPr>
              <a:t>. Kai Schulze-Forster</a:t>
            </a:r>
          </a:p>
          <a:p>
            <a:pPr>
              <a:spcBef>
                <a:spcPts val="600"/>
              </a:spcBef>
              <a:buClrTx/>
              <a:buFontTx/>
              <a:buNone/>
            </a:pPr>
            <a:r>
              <a:rPr lang="en-US" altLang="de-DE" sz="2400" b="1" u="sng" dirty="0">
                <a:latin typeface="Arial" panose="020B0604020202020204" pitchFamily="34" charset="0"/>
              </a:rPr>
              <a:t>Medical Engineering (</a:t>
            </a:r>
            <a:r>
              <a:rPr lang="en-US" altLang="de-DE" sz="2400" b="1" u="sng" dirty="0" err="1">
                <a:latin typeface="Arial" panose="020B0604020202020204" pitchFamily="34" charset="0"/>
              </a:rPr>
              <a:t>Medizintechnik</a:t>
            </a:r>
            <a:r>
              <a:rPr lang="en-US" altLang="de-DE" sz="2400" b="1" u="sng" dirty="0">
                <a:latin typeface="Arial" panose="020B0604020202020204" pitchFamily="34" charset="0"/>
              </a:rPr>
              <a:t>)</a:t>
            </a:r>
          </a:p>
          <a:p>
            <a:pPr>
              <a:spcBef>
                <a:spcPts val="600"/>
              </a:spcBef>
              <a:buClrTx/>
              <a:buFontTx/>
              <a:buNone/>
            </a:pPr>
            <a:r>
              <a:rPr lang="en-US" altLang="de-DE" sz="2400" dirty="0">
                <a:latin typeface="Arial" panose="020B0604020202020204" pitchFamily="34" charset="0"/>
              </a:rPr>
              <a:t>Prof. Dr. Alina </a:t>
            </a:r>
            <a:r>
              <a:rPr lang="en-US" altLang="de-DE" sz="2400" dirty="0" err="1">
                <a:latin typeface="Arial" panose="020B0604020202020204" pitchFamily="34" charset="0"/>
              </a:rPr>
              <a:t>Nechyporenko</a:t>
            </a:r>
            <a:endParaRPr lang="en-US" altLang="de-DE" sz="2400" dirty="0">
              <a:latin typeface="Arial" panose="020B0604020202020204" pitchFamily="34" charset="0"/>
            </a:endParaRPr>
          </a:p>
        </p:txBody>
      </p:sp>
      <p:sp>
        <p:nvSpPr>
          <p:cNvPr id="4" name="Text Box 1"/>
          <p:cNvSpPr txBox="1">
            <a:spLocks noChangeArrowheads="1"/>
          </p:cNvSpPr>
          <p:nvPr/>
        </p:nvSpPr>
        <p:spPr bwMode="auto">
          <a:xfrm>
            <a:off x="647700" y="287338"/>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smtClean="0">
                <a:latin typeface="Arial" panose="020B0604020202020204" pitchFamily="34" charset="0"/>
              </a:rPr>
              <a:t>Professuren</a:t>
            </a:r>
            <a:r>
              <a:rPr lang="en-US" altLang="de-DE" sz="2400" b="1" dirty="0" smtClean="0">
                <a:latin typeface="Arial" panose="020B0604020202020204" pitchFamily="34" charset="0"/>
              </a:rPr>
              <a:t> und </a:t>
            </a:r>
            <a:r>
              <a:rPr lang="en-US" altLang="de-DE" sz="2400" b="1" dirty="0" err="1" smtClean="0">
                <a:latin typeface="Arial" panose="020B0604020202020204" pitchFamily="34" charset="0"/>
              </a:rPr>
              <a:t>Honorarprofessoren</a:t>
            </a:r>
            <a:endParaRPr lang="en-US" altLang="de-DE" sz="2400" b="1" dirty="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227806"/>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916"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Institute for Applied Life Sciences</a:t>
            </a:r>
            <a:br>
              <a:rPr lang="en-US" altLang="de-DE" sz="2400" b="1">
                <a:latin typeface="Arial" panose="020B0604020202020204" pitchFamily="34" charset="0"/>
              </a:rPr>
            </a:br>
            <a:r>
              <a:rPr lang="en-US" altLang="de-DE" sz="2400" b="1">
                <a:latin typeface="Arial" panose="020B0604020202020204" pitchFamily="34" charset="0"/>
              </a:rPr>
              <a:t> and Biomedical Engineering</a:t>
            </a:r>
          </a:p>
        </p:txBody>
      </p:sp>
      <p:sp>
        <p:nvSpPr>
          <p:cNvPr id="19458" name="Text Box 2"/>
          <p:cNvSpPr txBox="1">
            <a:spLocks noChangeArrowheads="1"/>
          </p:cNvSpPr>
          <p:nvPr/>
        </p:nvSpPr>
        <p:spPr bwMode="auto">
          <a:xfrm>
            <a:off x="647700" y="12604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a:latin typeface="Arial" panose="020B0604020202020204" pitchFamily="34" charset="0"/>
              </a:rPr>
              <a:t>Zusammenschluss der vorgenannten Professuren</a:t>
            </a:r>
          </a:p>
          <a:p>
            <a:pPr>
              <a:spcBef>
                <a:spcPts val="600"/>
              </a:spcBef>
              <a:buClrTx/>
              <a:buFontTx/>
              <a:buNone/>
            </a:pPr>
            <a:endParaRPr lang="en-US" altLang="de-DE" sz="2400">
              <a:latin typeface="Arial" panose="020B0604020202020204" pitchFamily="34" charset="0"/>
            </a:endParaRPr>
          </a:p>
          <a:p>
            <a:pPr>
              <a:spcBef>
                <a:spcPts val="600"/>
              </a:spcBef>
              <a:buClrTx/>
              <a:buFontTx/>
              <a:buNone/>
            </a:pPr>
            <a:r>
              <a:rPr lang="en-US" altLang="de-DE" sz="2400">
                <a:latin typeface="Arial" panose="020B0604020202020204" pitchFamily="34" charset="0"/>
              </a:rPr>
              <a:t>ca. 40 Mitarbeiter</a:t>
            </a:r>
          </a:p>
          <a:p>
            <a:pPr>
              <a:spcBef>
                <a:spcPts val="600"/>
              </a:spcBef>
              <a:buClrTx/>
              <a:buFontTx/>
              <a:buNone/>
            </a:pPr>
            <a:r>
              <a:rPr lang="en-US" altLang="de-DE" sz="2400">
                <a:latin typeface="Arial" panose="020B0604020202020204" pitchFamily="34" charset="0"/>
              </a:rPr>
              <a:t>	Doktoranden, PostDocs, SeniorScientists, </a:t>
            </a:r>
          </a:p>
          <a:p>
            <a:pPr>
              <a:spcBef>
                <a:spcPts val="600"/>
              </a:spcBef>
              <a:buClrTx/>
              <a:buFontTx/>
              <a:buNone/>
            </a:pPr>
            <a:r>
              <a:rPr lang="en-US" altLang="de-DE" sz="2400">
                <a:latin typeface="Arial" panose="020B0604020202020204" pitchFamily="34" charset="0"/>
              </a:rPr>
              <a:t>	Ingenieure, TAs, Gastwissenschaftler ...</a:t>
            </a:r>
          </a:p>
          <a:p>
            <a:pPr>
              <a:spcBef>
                <a:spcPts val="600"/>
              </a:spcBef>
              <a:buClrTx/>
              <a:buFontTx/>
              <a:buNone/>
            </a:pPr>
            <a:endParaRPr lang="en-US" altLang="de-DE" sz="2400">
              <a:latin typeface="Arial" panose="020B0604020202020204" pitchFamily="34" charset="0"/>
            </a:endParaRPr>
          </a:p>
          <a:p>
            <a:pPr>
              <a:spcBef>
                <a:spcPts val="600"/>
              </a:spcBef>
              <a:buClrTx/>
              <a:buFontTx/>
              <a:buNone/>
            </a:pPr>
            <a:r>
              <a:rPr lang="en-US" altLang="de-DE" sz="2400">
                <a:latin typeface="Arial" panose="020B0604020202020204" pitchFamily="34" charset="0"/>
              </a:rPr>
              <a:t>ca. 3 Mio. Euro Drittmittel pro Jahr</a:t>
            </a:r>
          </a:p>
          <a:p>
            <a:pPr>
              <a:spcBef>
                <a:spcPts val="600"/>
              </a:spcBef>
              <a:buClrTx/>
              <a:buFontTx/>
              <a:buNone/>
            </a:pPr>
            <a:endParaRPr lang="en-US" altLang="de-DE" sz="2400">
              <a:latin typeface="Arial" panose="020B0604020202020204" pitchFamily="34" charset="0"/>
            </a:endParaRPr>
          </a:p>
          <a:p>
            <a:pPr>
              <a:spcBef>
                <a:spcPts val="600"/>
              </a:spcBef>
              <a:buClrTx/>
              <a:buFontTx/>
              <a:buNone/>
            </a:pPr>
            <a:r>
              <a:rPr lang="en-US" altLang="de-DE" sz="2400">
                <a:latin typeface="Arial" panose="020B0604020202020204" pitchFamily="34" charset="0"/>
              </a:rPr>
              <a:t>ca. 30 wissenschaftliche Publikationen pro Jahr</a:t>
            </a:r>
          </a:p>
          <a:p>
            <a:pPr>
              <a:spcBef>
                <a:spcPts val="600"/>
              </a:spcBef>
              <a:buClrTx/>
              <a:buFontTx/>
              <a:buNone/>
            </a:pPr>
            <a:endParaRPr lang="en-US" altLang="de-DE" sz="2400">
              <a:latin typeface="Arial" panose="020B0604020202020204" pitchFamily="34" charset="0"/>
            </a:endParaRPr>
          </a:p>
          <a:p>
            <a:pPr>
              <a:spcBef>
                <a:spcPts val="600"/>
              </a:spcBef>
              <a:buClrTx/>
              <a:buFontTx/>
              <a:buNone/>
            </a:pPr>
            <a:r>
              <a:rPr lang="en-US" altLang="de-DE" sz="2400">
                <a:latin typeface="Arial" panose="020B0604020202020204" pitchFamily="34" charset="0"/>
              </a:rPr>
              <a:t>2 StartUps (60 Mitarbeiter, davon 15 Absolventen)</a:t>
            </a:r>
          </a:p>
          <a:p>
            <a:pPr>
              <a:spcBef>
                <a:spcPts val="600"/>
              </a:spcBef>
              <a:buClrTx/>
              <a:buFontTx/>
              <a:buNone/>
            </a:pPr>
            <a:endParaRPr lang="en-US" altLang="de-DE" sz="2400">
              <a:latin typeface="Arial" panose="020B0604020202020204" pitchFamily="34" charset="0"/>
            </a:endParaRPr>
          </a:p>
          <a:p>
            <a:pPr>
              <a:spcBef>
                <a:spcPts val="600"/>
              </a:spcBef>
              <a:buClrTx/>
              <a:buFontTx/>
              <a:buNone/>
            </a:pPr>
            <a:endParaRPr lang="en-US" altLang="de-DE" sz="2400">
              <a:latin typeface="Arial" panose="020B0604020202020204" pitchFamily="34" charset="0"/>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44463"/>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16627"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647700" y="144463"/>
            <a:ext cx="74660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a:latin typeface="Arial" panose="020B0604020202020204" pitchFamily="34" charset="0"/>
              </a:rPr>
              <a:t>Bioprozesstechnik</a:t>
            </a:r>
            <a:r>
              <a:rPr lang="en-US" altLang="de-DE" sz="2400" b="1" dirty="0">
                <a:latin typeface="Arial" panose="020B0604020202020204" pitchFamily="34" charset="0"/>
              </a:rPr>
              <a:t> &amp; Regenerative </a:t>
            </a:r>
            <a:r>
              <a:rPr lang="en-US" altLang="de-DE" sz="2400" b="1" dirty="0" err="1">
                <a:latin typeface="Arial" panose="020B0604020202020204" pitchFamily="34" charset="0"/>
              </a:rPr>
              <a:t>Energien</a:t>
            </a:r>
            <a:endParaRPr lang="en-US" altLang="de-DE" sz="2400" b="1" dirty="0">
              <a:latin typeface="Arial" panose="020B0604020202020204" pitchFamily="34" charset="0"/>
            </a:endParaRPr>
          </a:p>
        </p:txBody>
      </p:sp>
      <p:sp>
        <p:nvSpPr>
          <p:cNvPr id="20482" name="Text Box 2"/>
          <p:cNvSpPr txBox="1">
            <a:spLocks noChangeArrowheads="1"/>
          </p:cNvSpPr>
          <p:nvPr/>
        </p:nvSpPr>
        <p:spPr bwMode="auto">
          <a:xfrm>
            <a:off x="434975"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b="1" dirty="0" err="1">
                <a:latin typeface="Arial" panose="020B0604020202020204" pitchFamily="34" charset="0"/>
              </a:rPr>
              <a:t>Bioprozess-Technik</a:t>
            </a:r>
            <a:r>
              <a:rPr lang="en-US" altLang="de-DE" b="1" dirty="0">
                <a:latin typeface="Arial" panose="020B0604020202020204" pitchFamily="34" charset="0"/>
              </a:rPr>
              <a:t> </a:t>
            </a:r>
          </a:p>
          <a:p>
            <a:pPr>
              <a:buClrTx/>
              <a:buFontTx/>
              <a:buNone/>
            </a:pPr>
            <a:r>
              <a:rPr lang="en-US" altLang="de-DE" dirty="0" err="1">
                <a:latin typeface="Arial" panose="020B0604020202020204" pitchFamily="34" charset="0"/>
              </a:rPr>
              <a:t>Prozess</a:t>
            </a:r>
            <a:r>
              <a:rPr lang="en-US" altLang="de-DE" dirty="0">
                <a:latin typeface="Arial" panose="020B0604020202020204" pitchFamily="34" charset="0"/>
              </a:rPr>
              <a:t> </a:t>
            </a:r>
            <a:r>
              <a:rPr lang="en-US" altLang="de-DE" dirty="0" err="1">
                <a:latin typeface="Arial" panose="020B0604020202020204" pitchFamily="34" charset="0"/>
              </a:rPr>
              <a:t>Automatisierung</a:t>
            </a:r>
            <a:r>
              <a:rPr lang="en-US" altLang="de-DE" dirty="0">
                <a:latin typeface="Arial" panose="020B0604020202020204" pitchFamily="34" charset="0"/>
              </a:rPr>
              <a:t>, </a:t>
            </a:r>
            <a:r>
              <a:rPr lang="en-US" altLang="de-DE" dirty="0" err="1">
                <a:latin typeface="Arial" panose="020B0604020202020204" pitchFamily="34" charset="0"/>
              </a:rPr>
              <a:t>Entwicklung</a:t>
            </a:r>
            <a:r>
              <a:rPr lang="en-US" altLang="de-DE" dirty="0">
                <a:latin typeface="Arial" panose="020B0604020202020204" pitchFamily="34" charset="0"/>
              </a:rPr>
              <a:t> von SOPs</a:t>
            </a:r>
          </a:p>
          <a:p>
            <a:pPr>
              <a:buClrTx/>
              <a:buFontTx/>
              <a:buNone/>
            </a:pPr>
            <a:r>
              <a:rPr lang="en-US" altLang="de-DE" dirty="0" err="1">
                <a:latin typeface="Arial" panose="020B0604020202020204" pitchFamily="34" charset="0"/>
              </a:rPr>
              <a:t>Formulierung</a:t>
            </a:r>
            <a:r>
              <a:rPr lang="en-US" altLang="de-DE" dirty="0">
                <a:latin typeface="Arial" panose="020B0604020202020204" pitchFamily="34" charset="0"/>
              </a:rPr>
              <a:t>/</a:t>
            </a:r>
            <a:r>
              <a:rPr lang="en-US" altLang="de-DE" dirty="0" err="1">
                <a:latin typeface="Arial" panose="020B0604020202020204" pitchFamily="34" charset="0"/>
              </a:rPr>
              <a:t>Kultur</a:t>
            </a:r>
            <a:r>
              <a:rPr lang="en-US" altLang="de-DE" dirty="0">
                <a:latin typeface="Arial" panose="020B0604020202020204" pitchFamily="34" charset="0"/>
              </a:rPr>
              <a:t> von </a:t>
            </a:r>
            <a:r>
              <a:rPr lang="en-US" altLang="de-DE" dirty="0" err="1">
                <a:latin typeface="Arial" panose="020B0604020202020204" pitchFamily="34" charset="0"/>
              </a:rPr>
              <a:t>Hefen</a:t>
            </a:r>
            <a:r>
              <a:rPr lang="en-US" altLang="de-DE" dirty="0">
                <a:latin typeface="Arial" panose="020B0604020202020204" pitchFamily="34" charset="0"/>
              </a:rPr>
              <a:t>, </a:t>
            </a:r>
            <a:r>
              <a:rPr lang="en-US" altLang="de-DE" dirty="0" err="1">
                <a:latin typeface="Arial" panose="020B0604020202020204" pitchFamily="34" charset="0"/>
              </a:rPr>
              <a:t>Bakterien</a:t>
            </a:r>
            <a:r>
              <a:rPr lang="en-US" altLang="de-DE" dirty="0">
                <a:latin typeface="Arial" panose="020B0604020202020204" pitchFamily="34" charset="0"/>
              </a:rPr>
              <a:t> und </a:t>
            </a:r>
            <a:r>
              <a:rPr lang="en-US" altLang="de-DE" dirty="0" err="1">
                <a:latin typeface="Arial" panose="020B0604020202020204" pitchFamily="34" charset="0"/>
              </a:rPr>
              <a:t>Algen</a:t>
            </a:r>
            <a:endParaRPr lang="en-US" altLang="de-DE" dirty="0">
              <a:latin typeface="Arial" panose="020B0604020202020204" pitchFamily="34" charset="0"/>
            </a:endParaRPr>
          </a:p>
          <a:p>
            <a:pPr>
              <a:buClrTx/>
              <a:buFontTx/>
              <a:buNone/>
            </a:pPr>
            <a:r>
              <a:rPr lang="en-US" altLang="de-DE" dirty="0" err="1">
                <a:latin typeface="Arial" panose="020B0604020202020204" pitchFamily="34" charset="0"/>
              </a:rPr>
              <a:t>Produktion</a:t>
            </a:r>
            <a:r>
              <a:rPr lang="en-US" altLang="de-DE" dirty="0">
                <a:latin typeface="Arial" panose="020B0604020202020204" pitchFamily="34" charset="0"/>
              </a:rPr>
              <a:t> von </a:t>
            </a:r>
            <a:r>
              <a:rPr lang="en-US" altLang="de-DE" dirty="0" err="1">
                <a:latin typeface="Arial" panose="020B0604020202020204" pitchFamily="34" charset="0"/>
              </a:rPr>
              <a:t>Biomolekülen</a:t>
            </a:r>
            <a:endParaRPr lang="en-US" altLang="de-DE" dirty="0">
              <a:latin typeface="Arial" panose="020B0604020202020204" pitchFamily="34" charset="0"/>
            </a:endParaRPr>
          </a:p>
          <a:p>
            <a:pPr>
              <a:buClrTx/>
              <a:buFontTx/>
              <a:buNone/>
            </a:pPr>
            <a:endParaRPr lang="en-US" altLang="de-DE" dirty="0">
              <a:latin typeface="Arial" panose="020B0604020202020204" pitchFamily="34" charset="0"/>
            </a:endParaRPr>
          </a:p>
          <a:p>
            <a:pPr>
              <a:buClrTx/>
              <a:buFontTx/>
              <a:buNone/>
            </a:pPr>
            <a:r>
              <a:rPr lang="en-US" altLang="de-DE" b="1" dirty="0">
                <a:latin typeface="Arial" panose="020B0604020202020204" pitchFamily="34" charset="0"/>
              </a:rPr>
              <a:t>Combined Energy Systems</a:t>
            </a:r>
          </a:p>
          <a:p>
            <a:pPr>
              <a:buClrTx/>
              <a:buFontTx/>
              <a:buNone/>
            </a:pPr>
            <a:r>
              <a:rPr lang="en-US" altLang="de-DE" dirty="0" err="1">
                <a:latin typeface="Arial" panose="020B0604020202020204" pitchFamily="34" charset="0"/>
              </a:rPr>
              <a:t>Entwicklung</a:t>
            </a:r>
            <a:r>
              <a:rPr lang="en-US" altLang="de-DE" dirty="0">
                <a:latin typeface="Arial" panose="020B0604020202020204" pitchFamily="34" charset="0"/>
              </a:rPr>
              <a:t> von </a:t>
            </a:r>
            <a:r>
              <a:rPr lang="en-US" altLang="de-DE" dirty="0" err="1">
                <a:latin typeface="Arial" panose="020B0604020202020204" pitchFamily="34" charset="0"/>
              </a:rPr>
              <a:t>Photobioreaktoren</a:t>
            </a:r>
            <a:endParaRPr lang="en-US" altLang="de-DE" dirty="0">
              <a:latin typeface="Arial" panose="020B0604020202020204" pitchFamily="34" charset="0"/>
            </a:endParaRPr>
          </a:p>
          <a:p>
            <a:pPr>
              <a:buClrTx/>
              <a:buFontTx/>
              <a:buNone/>
            </a:pPr>
            <a:r>
              <a:rPr lang="en-US" altLang="de-DE" dirty="0" err="1">
                <a:latin typeface="Arial" panose="020B0604020202020204" pitchFamily="34" charset="0"/>
              </a:rPr>
              <a:t>Nutzung</a:t>
            </a:r>
            <a:r>
              <a:rPr lang="en-US" altLang="de-DE" dirty="0">
                <a:latin typeface="Arial" panose="020B0604020202020204" pitchFamily="34" charset="0"/>
              </a:rPr>
              <a:t> von </a:t>
            </a:r>
            <a:r>
              <a:rPr lang="en-US" altLang="de-DE" dirty="0" err="1">
                <a:latin typeface="Arial" panose="020B0604020202020204" pitchFamily="34" charset="0"/>
              </a:rPr>
              <a:t>Mikroorganismen</a:t>
            </a:r>
            <a:endParaRPr lang="en-US" altLang="de-DE" dirty="0">
              <a:latin typeface="Arial" panose="020B0604020202020204" pitchFamily="34" charset="0"/>
            </a:endParaRPr>
          </a:p>
          <a:p>
            <a:pPr>
              <a:buClrTx/>
              <a:buFontTx/>
              <a:buNone/>
            </a:pPr>
            <a:r>
              <a:rPr lang="en-US" altLang="de-DE" dirty="0" err="1" smtClean="0">
                <a:latin typeface="Arial" panose="020B0604020202020204" pitchFamily="34" charset="0"/>
              </a:rPr>
              <a:t>Aquaponink</a:t>
            </a:r>
            <a:r>
              <a:rPr lang="en-US" altLang="de-DE" dirty="0" smtClean="0">
                <a:latin typeface="Arial" panose="020B0604020202020204" pitchFamily="34" charset="0"/>
              </a:rPr>
              <a:t> </a:t>
            </a:r>
            <a:r>
              <a:rPr lang="en-US" altLang="de-DE" dirty="0">
                <a:latin typeface="Arial" panose="020B0604020202020204" pitchFamily="34" charset="0"/>
              </a:rPr>
              <a:t>(</a:t>
            </a:r>
            <a:r>
              <a:rPr lang="en-US" altLang="de-DE" dirty="0" err="1">
                <a:latin typeface="Arial" panose="020B0604020202020204" pitchFamily="34" charset="0"/>
              </a:rPr>
              <a:t>Produktion</a:t>
            </a:r>
            <a:r>
              <a:rPr lang="en-US" altLang="de-DE" dirty="0">
                <a:latin typeface="Arial" panose="020B0604020202020204" pitchFamily="34" charset="0"/>
              </a:rPr>
              <a:t> von </a:t>
            </a:r>
            <a:r>
              <a:rPr lang="en-US" altLang="de-DE" dirty="0" err="1">
                <a:latin typeface="Arial" panose="020B0604020202020204" pitchFamily="34" charset="0"/>
              </a:rPr>
              <a:t>Fischen</a:t>
            </a:r>
            <a:r>
              <a:rPr lang="en-US" altLang="de-DE" dirty="0">
                <a:latin typeface="Arial" panose="020B0604020202020204" pitchFamily="34" charset="0"/>
              </a:rPr>
              <a:t> und </a:t>
            </a:r>
            <a:r>
              <a:rPr lang="en-US" altLang="de-DE" dirty="0" err="1">
                <a:latin typeface="Arial" panose="020B0604020202020204" pitchFamily="34" charset="0"/>
              </a:rPr>
              <a:t>Pflanzen</a:t>
            </a:r>
            <a:r>
              <a:rPr lang="en-US" altLang="de-DE" dirty="0">
                <a:latin typeface="Arial" panose="020B0604020202020204" pitchFamily="34" charset="0"/>
              </a:rPr>
              <a:t>)</a:t>
            </a:r>
          </a:p>
          <a:p>
            <a:pPr>
              <a:buClrTx/>
              <a:buFontTx/>
              <a:buNone/>
            </a:pPr>
            <a:endParaRPr lang="en-US" altLang="de-DE" dirty="0">
              <a:latin typeface="Arial" panose="020B0604020202020204" pitchFamily="34" charset="0"/>
            </a:endParaRPr>
          </a:p>
          <a:p>
            <a:pPr>
              <a:buClrTx/>
              <a:buFontTx/>
              <a:buNone/>
            </a:pPr>
            <a:r>
              <a:rPr lang="en-US" altLang="de-DE" b="1" dirty="0">
                <a:latin typeface="Arial" panose="020B0604020202020204" pitchFamily="34" charset="0"/>
              </a:rPr>
              <a:t>Upstream-</a:t>
            </a:r>
            <a:r>
              <a:rPr lang="en-US" altLang="de-DE" b="1" dirty="0" err="1">
                <a:latin typeface="Arial" panose="020B0604020202020204" pitchFamily="34" charset="0"/>
              </a:rPr>
              <a:t>Technologien</a:t>
            </a:r>
            <a:endParaRPr lang="en-US" altLang="de-DE" b="1" dirty="0">
              <a:latin typeface="Arial" panose="020B0604020202020204" pitchFamily="34" charset="0"/>
            </a:endParaRPr>
          </a:p>
          <a:p>
            <a:pPr>
              <a:buClrTx/>
              <a:buFontTx/>
              <a:buNone/>
            </a:pPr>
            <a:r>
              <a:rPr lang="en-US" altLang="de-DE" dirty="0" err="1">
                <a:latin typeface="Arial" panose="020B0604020202020204" pitchFamily="34" charset="0"/>
              </a:rPr>
              <a:t>Vollautomatisierte</a:t>
            </a:r>
            <a:r>
              <a:rPr lang="en-US" altLang="de-DE" dirty="0">
                <a:latin typeface="Arial" panose="020B0604020202020204" pitchFamily="34" charset="0"/>
              </a:rPr>
              <a:t> </a:t>
            </a:r>
            <a:r>
              <a:rPr lang="en-US" altLang="de-DE" dirty="0" err="1" smtClean="0">
                <a:latin typeface="Arial" panose="020B0604020202020204" pitchFamily="34" charset="0"/>
              </a:rPr>
              <a:t>Fermentersysteme</a:t>
            </a:r>
            <a:r>
              <a:rPr lang="en-US" altLang="de-DE" dirty="0" smtClean="0">
                <a:latin typeface="Arial" panose="020B0604020202020204" pitchFamily="34" charset="0"/>
              </a:rPr>
              <a:t> </a:t>
            </a:r>
            <a:r>
              <a:rPr lang="en-US" altLang="de-DE" dirty="0">
                <a:latin typeface="Arial" panose="020B0604020202020204" pitchFamily="34" charset="0"/>
              </a:rPr>
              <a:t>(5 – 30L)</a:t>
            </a:r>
          </a:p>
          <a:p>
            <a:pPr>
              <a:buClrTx/>
              <a:buFontTx/>
              <a:buNone/>
            </a:pPr>
            <a:r>
              <a:rPr lang="en-US" altLang="de-DE" dirty="0" err="1">
                <a:latin typeface="Arial" panose="020B0604020202020204" pitchFamily="34" charset="0"/>
              </a:rPr>
              <a:t>Photobioreaktoren</a:t>
            </a:r>
            <a:r>
              <a:rPr lang="en-US" altLang="de-DE" dirty="0">
                <a:latin typeface="Arial" panose="020B0604020202020204" pitchFamily="34" charset="0"/>
              </a:rPr>
              <a:t> 300L</a:t>
            </a:r>
          </a:p>
          <a:p>
            <a:pPr>
              <a:buClrTx/>
              <a:buFontTx/>
              <a:buNone/>
            </a:pPr>
            <a:r>
              <a:rPr lang="en-US" altLang="de-DE" dirty="0" err="1">
                <a:latin typeface="Arial" panose="020B0604020202020204" pitchFamily="34" charset="0"/>
              </a:rPr>
              <a:t>Systeme</a:t>
            </a:r>
            <a:r>
              <a:rPr lang="en-US" altLang="de-DE" dirty="0">
                <a:latin typeface="Arial" panose="020B0604020202020204" pitchFamily="34" charset="0"/>
              </a:rPr>
              <a:t> </a:t>
            </a:r>
            <a:r>
              <a:rPr lang="en-US" altLang="de-DE" dirty="0" err="1">
                <a:latin typeface="Arial" panose="020B0604020202020204" pitchFamily="34" charset="0"/>
              </a:rPr>
              <a:t>zur</a:t>
            </a:r>
            <a:r>
              <a:rPr lang="en-US" altLang="de-DE" dirty="0">
                <a:latin typeface="Arial" panose="020B0604020202020204" pitchFamily="34" charset="0"/>
              </a:rPr>
              <a:t> </a:t>
            </a:r>
            <a:r>
              <a:rPr lang="en-US" altLang="de-DE" dirty="0" err="1">
                <a:latin typeface="Arial" panose="020B0604020202020204" pitchFamily="34" charset="0"/>
              </a:rPr>
              <a:t>Prozesssteuerung</a:t>
            </a:r>
            <a:r>
              <a:rPr lang="en-US" altLang="de-DE" dirty="0">
                <a:latin typeface="Arial" panose="020B0604020202020204" pitchFamily="34" charset="0"/>
              </a:rPr>
              <a:t> </a:t>
            </a:r>
          </a:p>
          <a:p>
            <a:pPr>
              <a:buClrTx/>
              <a:buFontTx/>
              <a:buNone/>
            </a:pPr>
            <a:endParaRPr lang="en-US" altLang="de-DE" dirty="0">
              <a:latin typeface="Arial" panose="020B0604020202020204" pitchFamily="34" charset="0"/>
            </a:endParaRPr>
          </a:p>
          <a:p>
            <a:pPr>
              <a:buClrTx/>
              <a:buFontTx/>
              <a:buNone/>
            </a:pPr>
            <a:r>
              <a:rPr lang="en-US" altLang="de-DE" b="1" dirty="0">
                <a:latin typeface="Arial" panose="020B0604020202020204" pitchFamily="34" charset="0"/>
              </a:rPr>
              <a:t>Downstream-</a:t>
            </a:r>
            <a:r>
              <a:rPr lang="en-US" altLang="de-DE" b="1" dirty="0" err="1">
                <a:latin typeface="Arial" panose="020B0604020202020204" pitchFamily="34" charset="0"/>
              </a:rPr>
              <a:t>Technologien</a:t>
            </a:r>
            <a:endParaRPr lang="en-US" altLang="de-DE" b="1" dirty="0">
              <a:latin typeface="Arial" panose="020B0604020202020204" pitchFamily="34" charset="0"/>
            </a:endParaRPr>
          </a:p>
          <a:p>
            <a:pPr>
              <a:buClrTx/>
              <a:buFontTx/>
              <a:buNone/>
            </a:pPr>
            <a:r>
              <a:rPr lang="en-US" altLang="de-DE" dirty="0" err="1">
                <a:latin typeface="Arial" panose="020B0604020202020204" pitchFamily="34" charset="0"/>
              </a:rPr>
              <a:t>Erntezentrifuge</a:t>
            </a:r>
            <a:r>
              <a:rPr lang="en-US" altLang="de-DE" dirty="0">
                <a:latin typeface="Arial" panose="020B0604020202020204" pitchFamily="34" charset="0"/>
              </a:rPr>
              <a:t>, </a:t>
            </a:r>
            <a:r>
              <a:rPr lang="en-US" altLang="de-DE" dirty="0" err="1">
                <a:latin typeface="Arial" panose="020B0604020202020204" pitchFamily="34" charset="0"/>
              </a:rPr>
              <a:t>Hochdruckhomogenisatoren</a:t>
            </a:r>
            <a:endParaRPr lang="en-US" altLang="de-DE" dirty="0">
              <a:latin typeface="Arial" panose="020B0604020202020204" pitchFamily="34" charset="0"/>
            </a:endParaRPr>
          </a:p>
          <a:p>
            <a:pPr>
              <a:buClrTx/>
              <a:buFontTx/>
              <a:buNone/>
            </a:pPr>
            <a:r>
              <a:rPr lang="en-US" altLang="de-DE" dirty="0" err="1">
                <a:latin typeface="Arial" panose="020B0604020202020204" pitchFamily="34" charset="0"/>
              </a:rPr>
              <a:t>Membranfiltration</a:t>
            </a:r>
            <a:r>
              <a:rPr lang="en-US" altLang="de-DE" dirty="0">
                <a:latin typeface="Arial" panose="020B0604020202020204" pitchFamily="34" charset="0"/>
              </a:rPr>
              <a:t> </a:t>
            </a:r>
          </a:p>
          <a:p>
            <a:pPr>
              <a:buClrTx/>
              <a:buFontTx/>
              <a:buNone/>
            </a:pPr>
            <a:r>
              <a:rPr lang="en-US" altLang="de-DE" dirty="0" err="1">
                <a:latin typeface="Arial" panose="020B0604020202020204" pitchFamily="34" charset="0"/>
              </a:rPr>
              <a:t>Chromatographie</a:t>
            </a:r>
            <a:r>
              <a:rPr lang="en-US" altLang="de-DE" dirty="0">
                <a:latin typeface="Arial" panose="020B0604020202020204" pitchFamily="34" charset="0"/>
              </a:rPr>
              <a:t>: FPLC, HPLC, GC</a:t>
            </a:r>
          </a:p>
          <a:p>
            <a:pPr>
              <a:buClrTx/>
              <a:buFontTx/>
              <a:buNone/>
            </a:pPr>
            <a:r>
              <a:rPr lang="en-US" altLang="de-DE" dirty="0" err="1">
                <a:latin typeface="Arial" panose="020B0604020202020204" pitchFamily="34" charset="0"/>
              </a:rPr>
              <a:t>Fluoreszenz</a:t>
            </a:r>
            <a:r>
              <a:rPr lang="en-US" altLang="de-DE" dirty="0">
                <a:latin typeface="Arial" panose="020B0604020202020204" pitchFamily="34" charset="0"/>
              </a:rPr>
              <a:t> </a:t>
            </a:r>
            <a:r>
              <a:rPr lang="en-US" altLang="de-DE" dirty="0" err="1" smtClean="0">
                <a:latin typeface="Arial" panose="020B0604020202020204" pitchFamily="34" charset="0"/>
              </a:rPr>
              <a:t>Mikroskopie</a:t>
            </a:r>
            <a:r>
              <a:rPr lang="en-US" altLang="de-DE" dirty="0">
                <a:latin typeface="Arial" panose="020B0604020202020204" pitchFamily="34" charset="0"/>
              </a:rPr>
              <a:t>, </a:t>
            </a:r>
            <a:r>
              <a:rPr lang="en-US" altLang="de-DE" dirty="0" err="1">
                <a:latin typeface="Arial" panose="020B0604020202020204" pitchFamily="34" charset="0"/>
              </a:rPr>
              <a:t>Spiralplattierer</a:t>
            </a:r>
            <a:endParaRPr lang="en-US" altLang="de-DE" dirty="0">
              <a:latin typeface="Arial" panose="020B0604020202020204" pitchFamily="34" charset="0"/>
            </a:endParaRPr>
          </a:p>
        </p:txBody>
      </p:sp>
      <p:sp>
        <p:nvSpPr>
          <p:cNvPr id="20483"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Franz-Xaver Wildenauer</a:t>
            </a:r>
          </a:p>
        </p:txBody>
      </p:sp>
      <p:pic>
        <p:nvPicPr>
          <p:cNvPr id="204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9484" y="1169988"/>
            <a:ext cx="3095004" cy="1619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622" y="4349750"/>
            <a:ext cx="3077865" cy="20509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613" y="121110"/>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11877"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Mikrosystemtechnik/Sytemintegration</a:t>
            </a:r>
          </a:p>
        </p:txBody>
      </p:sp>
      <p:sp>
        <p:nvSpPr>
          <p:cNvPr id="21506" name="Text Box 2"/>
          <p:cNvSpPr txBox="1">
            <a:spLocks noChangeArrowheads="1"/>
          </p:cNvSpPr>
          <p:nvPr/>
        </p:nvSpPr>
        <p:spPr bwMode="auto">
          <a:xfrm>
            <a:off x="349250" y="1168400"/>
            <a:ext cx="5503863"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dirty="0" err="1">
                <a:latin typeface="Arial" panose="020B0604020202020204" pitchFamily="34" charset="0"/>
              </a:rPr>
              <a:t>Innovationsplattform</a:t>
            </a:r>
            <a:r>
              <a:rPr lang="en-US" altLang="de-DE" sz="2400" dirty="0">
                <a:latin typeface="Arial" panose="020B0604020202020204" pitchFamily="34" charset="0"/>
              </a:rPr>
              <a:t> </a:t>
            </a:r>
            <a:r>
              <a:rPr lang="en-US" altLang="de-DE" sz="2400" dirty="0" err="1">
                <a:latin typeface="Arial" panose="020B0604020202020204" pitchFamily="34" charset="0"/>
              </a:rPr>
              <a:t>im</a:t>
            </a:r>
            <a:r>
              <a:rPr lang="en-US" altLang="de-DE" sz="2400" dirty="0">
                <a:latin typeface="Arial" panose="020B0604020202020204" pitchFamily="34" charset="0"/>
              </a:rPr>
              <a:t> </a:t>
            </a:r>
            <a:r>
              <a:rPr lang="en-US" altLang="de-DE" sz="2400" dirty="0" err="1">
                <a:latin typeface="Arial" panose="020B0604020202020204" pitchFamily="34" charset="0"/>
              </a:rPr>
              <a:t>interdisziplinären</a:t>
            </a:r>
            <a:r>
              <a:rPr lang="en-US" altLang="de-DE" sz="2400" dirty="0">
                <a:latin typeface="Arial" panose="020B0604020202020204" pitchFamily="34" charset="0"/>
              </a:rPr>
              <a:t> </a:t>
            </a:r>
            <a:r>
              <a:rPr lang="en-US" altLang="de-DE" sz="2400" dirty="0" err="1">
                <a:latin typeface="Arial" panose="020B0604020202020204" pitchFamily="34" charset="0"/>
              </a:rPr>
              <a:t>Bereich</a:t>
            </a:r>
            <a:r>
              <a:rPr lang="en-US" altLang="de-DE" sz="2400" dirty="0">
                <a:latin typeface="Arial" panose="020B0604020202020204" pitchFamily="34" charset="0"/>
              </a:rPr>
              <a:t> der Life Sciences &amp; </a:t>
            </a:r>
            <a:r>
              <a:rPr lang="en-US" altLang="de-DE" sz="2400" dirty="0" err="1">
                <a:latin typeface="Arial" panose="020B0604020202020204" pitchFamily="34" charset="0"/>
              </a:rPr>
              <a:t>Kunststofftechnik</a:t>
            </a:r>
            <a:endParaRPr lang="en-US" altLang="de-DE" sz="2400" dirty="0">
              <a:latin typeface="Arial" panose="020B0604020202020204" pitchFamily="34" charset="0"/>
            </a:endParaRPr>
          </a:p>
          <a:p>
            <a:pPr>
              <a:buClrTx/>
              <a:buFontTx/>
              <a:buNone/>
            </a:pPr>
            <a:endParaRPr lang="en-US" altLang="de-DE" sz="1400" dirty="0">
              <a:latin typeface="Arial" panose="020B0604020202020204" pitchFamily="34" charset="0"/>
            </a:endParaRPr>
          </a:p>
          <a:p>
            <a:pPr>
              <a:buClrTx/>
              <a:buFontTx/>
              <a:buNone/>
            </a:pPr>
            <a:r>
              <a:rPr lang="en-US" altLang="de-DE" sz="2400" dirty="0" err="1">
                <a:latin typeface="Arial" panose="020B0604020202020204" pitchFamily="34" charset="0"/>
              </a:rPr>
              <a:t>Entwicklung</a:t>
            </a:r>
            <a:r>
              <a:rPr lang="en-US" altLang="de-DE" sz="2400" dirty="0">
                <a:latin typeface="Arial" panose="020B0604020202020204" pitchFamily="34" charset="0"/>
              </a:rPr>
              <a:t> </a:t>
            </a:r>
            <a:r>
              <a:rPr lang="en-US" altLang="de-DE" sz="2400" dirty="0" err="1">
                <a:latin typeface="Arial" panose="020B0604020202020204" pitchFamily="34" charset="0"/>
              </a:rPr>
              <a:t>neuer</a:t>
            </a:r>
            <a:r>
              <a:rPr lang="en-US" altLang="de-DE" sz="2400" dirty="0">
                <a:latin typeface="Arial" panose="020B0604020202020204" pitchFamily="34" charset="0"/>
              </a:rPr>
              <a:t> </a:t>
            </a:r>
            <a:r>
              <a:rPr lang="en-US" altLang="de-DE" sz="2400" dirty="0" err="1">
                <a:latin typeface="Arial" panose="020B0604020202020204" pitchFamily="34" charset="0"/>
              </a:rPr>
              <a:t>Verfahren</a:t>
            </a:r>
            <a:r>
              <a:rPr lang="en-US" altLang="de-DE" sz="2400" dirty="0">
                <a:latin typeface="Arial" panose="020B0604020202020204" pitchFamily="34" charset="0"/>
              </a:rPr>
              <a:t>, </a:t>
            </a:r>
            <a:r>
              <a:rPr lang="en-US" altLang="de-DE" sz="2400" dirty="0" err="1">
                <a:latin typeface="Arial" panose="020B0604020202020204" pitchFamily="34" charset="0"/>
              </a:rPr>
              <a:t>Technologien</a:t>
            </a:r>
            <a:r>
              <a:rPr lang="en-US" altLang="de-DE" sz="2400" dirty="0">
                <a:latin typeface="Arial" panose="020B0604020202020204" pitchFamily="34" charset="0"/>
              </a:rPr>
              <a:t> und </a:t>
            </a:r>
            <a:r>
              <a:rPr lang="en-US" altLang="de-DE" sz="2400" dirty="0" err="1">
                <a:latin typeface="Arial" panose="020B0604020202020204" pitchFamily="34" charset="0"/>
              </a:rPr>
              <a:t>Produkte</a:t>
            </a:r>
            <a:r>
              <a:rPr lang="en-US" altLang="de-DE" sz="2400" dirty="0">
                <a:latin typeface="Arial" panose="020B0604020202020204" pitchFamily="34" charset="0"/>
              </a:rPr>
              <a:t> </a:t>
            </a:r>
            <a:r>
              <a:rPr lang="en-US" altLang="de-DE" sz="2400" dirty="0" err="1">
                <a:latin typeface="Arial" panose="020B0604020202020204" pitchFamily="34" charset="0"/>
              </a:rPr>
              <a:t>für</a:t>
            </a:r>
            <a:r>
              <a:rPr lang="en-US" altLang="de-DE" sz="2400" dirty="0">
                <a:latin typeface="Arial" panose="020B0604020202020204" pitchFamily="34" charset="0"/>
              </a:rPr>
              <a:t> </a:t>
            </a:r>
            <a:r>
              <a:rPr lang="en-US" altLang="de-DE" sz="2400" dirty="0" err="1">
                <a:latin typeface="Arial" panose="020B0604020202020204" pitchFamily="34" charset="0"/>
              </a:rPr>
              <a:t>Medizintechnik</a:t>
            </a:r>
            <a:r>
              <a:rPr lang="en-US" altLang="de-DE" sz="2400" dirty="0">
                <a:latin typeface="Arial" panose="020B0604020202020204" pitchFamily="34" charset="0"/>
              </a:rPr>
              <a:t> und </a:t>
            </a:r>
            <a:r>
              <a:rPr lang="en-US" altLang="de-DE" sz="2400" dirty="0" err="1">
                <a:latin typeface="Arial" panose="020B0604020202020204" pitchFamily="34" charset="0"/>
              </a:rPr>
              <a:t>Biotechnologie</a:t>
            </a:r>
            <a:endParaRPr lang="en-US" altLang="de-DE" sz="2400" dirty="0">
              <a:latin typeface="Arial" panose="020B0604020202020204" pitchFamily="34" charset="0"/>
            </a:endParaRPr>
          </a:p>
          <a:p>
            <a:pPr>
              <a:buClrTx/>
              <a:buFontTx/>
              <a:buNone/>
            </a:pPr>
            <a:endParaRPr lang="en-US" altLang="de-DE" sz="1400" dirty="0">
              <a:latin typeface="Arial" panose="020B0604020202020204" pitchFamily="34" charset="0"/>
            </a:endParaRPr>
          </a:p>
          <a:p>
            <a:pPr>
              <a:buClrTx/>
              <a:buFontTx/>
              <a:buNone/>
            </a:pPr>
            <a:endParaRPr lang="en-US" altLang="de-DE" sz="800" dirty="0">
              <a:latin typeface="Arial" panose="020B0604020202020204" pitchFamily="34" charset="0"/>
            </a:endParaRPr>
          </a:p>
          <a:p>
            <a:pPr>
              <a:buClrTx/>
              <a:buFontTx/>
              <a:buNone/>
            </a:pPr>
            <a:r>
              <a:rPr lang="en-US" altLang="de-DE" sz="2400" u="sng" dirty="0" err="1" smtClean="0">
                <a:latin typeface="Arial" panose="020B0604020202020204" pitchFamily="34" charset="0"/>
              </a:rPr>
              <a:t>Labore</a:t>
            </a:r>
            <a:r>
              <a:rPr lang="en-US" altLang="de-DE" sz="2400" u="sng" dirty="0" smtClean="0">
                <a:latin typeface="Arial" panose="020B0604020202020204" pitchFamily="34" charset="0"/>
              </a:rPr>
              <a:t> </a:t>
            </a:r>
            <a:r>
              <a:rPr lang="en-US" altLang="de-DE" sz="2400" u="sng" dirty="0" err="1" smtClean="0">
                <a:latin typeface="Arial" panose="020B0604020202020204" pitchFamily="34" charset="0"/>
              </a:rPr>
              <a:t>für</a:t>
            </a:r>
            <a:r>
              <a:rPr lang="en-US" altLang="de-DE" sz="2400" u="sng" dirty="0" smtClean="0">
                <a:latin typeface="Arial" panose="020B0604020202020204" pitchFamily="34" charset="0"/>
              </a:rPr>
              <a:t> … </a:t>
            </a:r>
          </a:p>
          <a:p>
            <a:pPr>
              <a:buClrTx/>
              <a:buFontTx/>
              <a:buNone/>
            </a:pPr>
            <a:r>
              <a:rPr lang="en-US" altLang="de-DE" sz="2400" dirty="0" err="1" smtClean="0">
                <a:latin typeface="Arial" panose="020B0604020202020204" pitchFamily="34" charset="0"/>
              </a:rPr>
              <a:t>Kunststoffe</a:t>
            </a:r>
            <a:r>
              <a:rPr lang="en-US" altLang="de-DE" sz="2400" dirty="0" smtClean="0">
                <a:latin typeface="Arial" panose="020B0604020202020204" pitchFamily="34" charset="0"/>
              </a:rPr>
              <a:t> und Rapid </a:t>
            </a:r>
            <a:r>
              <a:rPr lang="en-US" altLang="de-DE" sz="2400" dirty="0">
                <a:latin typeface="Arial" panose="020B0604020202020204" pitchFamily="34" charset="0"/>
              </a:rPr>
              <a:t>Prototyping</a:t>
            </a:r>
          </a:p>
          <a:p>
            <a:pPr>
              <a:buClrTx/>
              <a:buFontTx/>
              <a:buNone/>
            </a:pPr>
            <a:r>
              <a:rPr lang="en-US" altLang="de-DE" sz="2400" dirty="0" err="1" smtClean="0">
                <a:latin typeface="Arial" panose="020B0604020202020204" pitchFamily="34" charset="0"/>
              </a:rPr>
              <a:t>Laseroptik</a:t>
            </a:r>
            <a:endParaRPr lang="en-US" altLang="de-DE" sz="2400" dirty="0" smtClean="0">
              <a:latin typeface="Arial" panose="020B0604020202020204" pitchFamily="34" charset="0"/>
            </a:endParaRPr>
          </a:p>
          <a:p>
            <a:pPr>
              <a:buClrTx/>
              <a:buFontTx/>
              <a:buNone/>
            </a:pPr>
            <a:r>
              <a:rPr lang="en-US" altLang="de-DE" sz="2400" dirty="0" err="1" smtClean="0">
                <a:latin typeface="Arial" panose="020B0604020202020204" pitchFamily="34" charset="0"/>
              </a:rPr>
              <a:t>Systemtechnik</a:t>
            </a:r>
            <a:r>
              <a:rPr lang="en-US" altLang="de-DE" sz="2400" dirty="0" smtClean="0">
                <a:latin typeface="Arial" panose="020B0604020202020204" pitchFamily="34" charset="0"/>
              </a:rPr>
              <a:t> und </a:t>
            </a:r>
            <a:r>
              <a:rPr lang="en-US" altLang="de-DE" sz="2400" dirty="0" err="1" smtClean="0">
                <a:latin typeface="Arial" panose="020B0604020202020204" pitchFamily="34" charset="0"/>
              </a:rPr>
              <a:t>Elektronik</a:t>
            </a:r>
            <a:endParaRPr lang="en-US" altLang="de-DE" sz="2400" dirty="0">
              <a:latin typeface="Arial" panose="020B0604020202020204" pitchFamily="34" charset="0"/>
            </a:endParaRPr>
          </a:p>
          <a:p>
            <a:pPr>
              <a:buClrTx/>
            </a:pPr>
            <a:r>
              <a:rPr lang="en-US" altLang="de-DE" sz="2400" dirty="0" err="1" smtClean="0">
                <a:latin typeface="Arial" panose="020B0604020202020204" pitchFamily="34" charset="0"/>
              </a:rPr>
              <a:t>ReinRaum</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Anwendungen</a:t>
            </a:r>
            <a:endParaRPr lang="en-US" altLang="de-DE" sz="2400" dirty="0" smtClean="0">
              <a:latin typeface="Arial" panose="020B0604020202020204" pitchFamily="34" charset="0"/>
            </a:endParaRPr>
          </a:p>
          <a:p>
            <a:pPr>
              <a:buClrTx/>
            </a:pPr>
            <a:r>
              <a:rPr lang="en-US" altLang="de-DE" sz="2400" dirty="0" err="1" smtClean="0">
                <a:latin typeface="Arial" panose="020B0604020202020204" pitchFamily="34" charset="0"/>
              </a:rPr>
              <a:t>Medizintechnik</a:t>
            </a:r>
            <a:endParaRPr lang="en-US" altLang="de-DE" sz="2400" dirty="0">
              <a:latin typeface="Arial" panose="020B0604020202020204" pitchFamily="34" charset="0"/>
            </a:endParaRPr>
          </a:p>
          <a:p>
            <a:pPr>
              <a:buClrTx/>
              <a:buFontTx/>
              <a:buNone/>
            </a:pPr>
            <a:endParaRPr lang="en-US" altLang="de-DE" sz="2400" dirty="0">
              <a:latin typeface="Arial" panose="020B0604020202020204" pitchFamily="34" charset="0"/>
            </a:endParaRPr>
          </a:p>
        </p:txBody>
      </p:sp>
      <p:sp>
        <p:nvSpPr>
          <p:cNvPr id="21507"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Andreas Foitzik</a:t>
            </a:r>
          </a:p>
        </p:txBody>
      </p:sp>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50" y="1133475"/>
            <a:ext cx="2952750" cy="509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9" y="170843"/>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4167"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Mikrosystemtechnik/Sytemintegration</a:t>
            </a:r>
          </a:p>
        </p:txBody>
      </p:sp>
      <p:sp>
        <p:nvSpPr>
          <p:cNvPr id="22530" name="Text Box 2"/>
          <p:cNvSpPr txBox="1">
            <a:spLocks noChangeArrowheads="1"/>
          </p:cNvSpPr>
          <p:nvPr/>
        </p:nvSpPr>
        <p:spPr bwMode="auto">
          <a:xfrm>
            <a:off x="647700"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lnSpc>
                <a:spcPct val="200000"/>
              </a:lnSpc>
              <a:spcBef>
                <a:spcPts val="600"/>
              </a:spcBef>
              <a:buClrTx/>
              <a:buFontTx/>
              <a:buNone/>
            </a:pPr>
            <a:r>
              <a:rPr lang="en-US" altLang="de-DE" sz="2400" b="1">
                <a:latin typeface="Arial" panose="020B0604020202020204" pitchFamily="34" charset="0"/>
              </a:rPr>
              <a:t>X</a:t>
            </a:r>
          </a:p>
        </p:txBody>
      </p:sp>
      <p:sp>
        <p:nvSpPr>
          <p:cNvPr id="22531"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Andreas Foitzik</a:t>
            </a:r>
          </a:p>
        </p:txBody>
      </p:sp>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1271588"/>
            <a:ext cx="7994650"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8" y="144463"/>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910"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755576" y="144463"/>
            <a:ext cx="73708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a:latin typeface="Arial" panose="020B0604020202020204" pitchFamily="34" charset="0"/>
              </a:rPr>
              <a:t>High Performance Computing in Life Sciences</a:t>
            </a:r>
          </a:p>
        </p:txBody>
      </p:sp>
      <p:sp>
        <p:nvSpPr>
          <p:cNvPr id="23554" name="Text Box 2"/>
          <p:cNvSpPr txBox="1">
            <a:spLocks noChangeArrowheads="1"/>
          </p:cNvSpPr>
          <p:nvPr/>
        </p:nvSpPr>
        <p:spPr bwMode="auto">
          <a:xfrm>
            <a:off x="427038" y="1279525"/>
            <a:ext cx="7993062" cy="503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lnSpc>
                <a:spcPct val="200000"/>
              </a:lnSpc>
              <a:spcBef>
                <a:spcPts val="600"/>
              </a:spcBef>
              <a:buClrTx/>
              <a:buFontTx/>
              <a:buNone/>
            </a:pPr>
            <a:r>
              <a:rPr lang="en-US" altLang="de-DE" sz="2400" b="1">
                <a:latin typeface="Arial" panose="020B0604020202020204" pitchFamily="34" charset="0"/>
              </a:rPr>
              <a:t>Angewandte Forschung in den Biowissenschaften und in der Medizin</a:t>
            </a:r>
          </a:p>
          <a:p>
            <a:pPr>
              <a:lnSpc>
                <a:spcPct val="200000"/>
              </a:lnSpc>
              <a:spcBef>
                <a:spcPts val="350"/>
              </a:spcBef>
              <a:buClrTx/>
              <a:buFontTx/>
              <a:buNone/>
            </a:pPr>
            <a:endParaRPr lang="en-US" altLang="de-DE" sz="1400">
              <a:latin typeface="Arial" panose="020B0604020202020204" pitchFamily="34" charset="0"/>
            </a:endParaRPr>
          </a:p>
          <a:p>
            <a:pPr>
              <a:lnSpc>
                <a:spcPct val="200000"/>
              </a:lnSpc>
              <a:spcBef>
                <a:spcPts val="600"/>
              </a:spcBef>
              <a:buClrTx/>
              <a:buFontTx/>
              <a:buNone/>
            </a:pPr>
            <a:r>
              <a:rPr lang="en-US" altLang="de-DE" sz="2400">
                <a:latin typeface="Arial" panose="020B0604020202020204" pitchFamily="34" charset="0"/>
              </a:rPr>
              <a:t>- Algorithmen- und Software- </a:t>
            </a:r>
          </a:p>
          <a:p>
            <a:pPr>
              <a:lnSpc>
                <a:spcPct val="200000"/>
              </a:lnSpc>
              <a:spcBef>
                <a:spcPts val="600"/>
              </a:spcBef>
              <a:buClrTx/>
              <a:buFontTx/>
              <a:buNone/>
            </a:pPr>
            <a:r>
              <a:rPr lang="en-US" altLang="de-DE" sz="2400">
                <a:latin typeface="Arial" panose="020B0604020202020204" pitchFamily="34" charset="0"/>
              </a:rPr>
              <a:t>              entwicklung</a:t>
            </a:r>
          </a:p>
          <a:p>
            <a:pPr>
              <a:lnSpc>
                <a:spcPct val="200000"/>
              </a:lnSpc>
              <a:spcBef>
                <a:spcPts val="600"/>
              </a:spcBef>
              <a:buClrTx/>
              <a:buFontTx/>
              <a:buNone/>
            </a:pPr>
            <a:r>
              <a:rPr lang="en-US" altLang="de-DE" sz="2400">
                <a:latin typeface="Arial" panose="020B0604020202020204" pitchFamily="34" charset="0"/>
              </a:rPr>
              <a:t>- Verteiltes Rechnen</a:t>
            </a:r>
          </a:p>
          <a:p>
            <a:pPr>
              <a:lnSpc>
                <a:spcPct val="200000"/>
              </a:lnSpc>
              <a:spcBef>
                <a:spcPts val="600"/>
              </a:spcBef>
              <a:buClrTx/>
              <a:buFontTx/>
              <a:buNone/>
            </a:pPr>
            <a:r>
              <a:rPr lang="en-US" altLang="de-DE" sz="2400">
                <a:latin typeface="Arial" panose="020B0604020202020204" pitchFamily="34" charset="0"/>
              </a:rPr>
              <a:t>- Deep Learning / KI</a:t>
            </a:r>
          </a:p>
        </p:txBody>
      </p:sp>
      <p:sp>
        <p:nvSpPr>
          <p:cNvPr id="23555" name="Text Box 3"/>
          <p:cNvSpPr txBox="1">
            <a:spLocks noChangeArrowheads="1"/>
          </p:cNvSpPr>
          <p:nvPr/>
        </p:nvSpPr>
        <p:spPr bwMode="auto">
          <a:xfrm>
            <a:off x="755576" y="576263"/>
            <a:ext cx="6877124"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dirty="0">
                <a:solidFill>
                  <a:srgbClr val="000000"/>
                </a:solidFill>
                <a:latin typeface="Arial" panose="020B0604020202020204" pitchFamily="34" charset="0"/>
              </a:rPr>
              <a:t>Prof. Dr. Heike </a:t>
            </a:r>
            <a:r>
              <a:rPr lang="en-US" altLang="de-DE" sz="1600" b="1" dirty="0" err="1">
                <a:solidFill>
                  <a:srgbClr val="000000"/>
                </a:solidFill>
                <a:latin typeface="Arial" panose="020B0604020202020204" pitchFamily="34" charset="0"/>
              </a:rPr>
              <a:t>Pospisil</a:t>
            </a:r>
            <a:endParaRPr lang="en-US" altLang="de-DE" sz="1600" b="1" dirty="0">
              <a:solidFill>
                <a:srgbClr val="000000"/>
              </a:solidFill>
              <a:latin typeface="Arial" panose="020B0604020202020204" pitchFamily="34" charset="0"/>
            </a:endParaRPr>
          </a:p>
        </p:txBody>
      </p:sp>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813" y="2378075"/>
            <a:ext cx="4908550" cy="361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695" y="173877"/>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859"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647700" y="144463"/>
            <a:ext cx="74787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a:latin typeface="Arial" panose="020B0604020202020204" pitchFamily="34" charset="0"/>
              </a:rPr>
              <a:t>High Performance Computing in Life Sciences</a:t>
            </a:r>
          </a:p>
        </p:txBody>
      </p:sp>
      <p:sp>
        <p:nvSpPr>
          <p:cNvPr id="24578" name="Text Box 2"/>
          <p:cNvSpPr txBox="1">
            <a:spLocks noChangeArrowheads="1"/>
          </p:cNvSpPr>
          <p:nvPr/>
        </p:nvSpPr>
        <p:spPr bwMode="auto">
          <a:xfrm>
            <a:off x="352425" y="1082675"/>
            <a:ext cx="858361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200" b="1">
                <a:latin typeface="Arial" panose="020B0604020202020204" pitchFamily="34" charset="0"/>
              </a:rPr>
              <a:t>Forschungsfelder</a:t>
            </a:r>
          </a:p>
          <a:p>
            <a:pPr>
              <a:buClrTx/>
              <a:buFontTx/>
              <a:buNone/>
            </a:pPr>
            <a:r>
              <a:rPr lang="en-US" altLang="de-DE" sz="2200">
                <a:latin typeface="Arial" panose="020B0604020202020204" pitchFamily="34" charset="0"/>
              </a:rPr>
              <a:t>Informatik-Methoden für Anwendungen in den Life Sciences</a:t>
            </a:r>
          </a:p>
          <a:p>
            <a:pPr>
              <a:buClrTx/>
              <a:buFontTx/>
              <a:buNone/>
            </a:pPr>
            <a:r>
              <a:rPr lang="en-US" altLang="de-DE" sz="2200">
                <a:latin typeface="Arial" panose="020B0604020202020204" pitchFamily="34" charset="0"/>
              </a:rPr>
              <a:t>Systembiologie und Netzwerkmodellierung</a:t>
            </a:r>
          </a:p>
          <a:p>
            <a:pPr>
              <a:buClrTx/>
              <a:buFontTx/>
              <a:buNone/>
            </a:pPr>
            <a:r>
              <a:rPr lang="en-US" altLang="de-DE" sz="2200">
                <a:latin typeface="Arial" panose="020B0604020202020204" pitchFamily="34" charset="0"/>
              </a:rPr>
              <a:t>Entwicklung von Algorithmen für hochperformantes Rechnen</a:t>
            </a:r>
          </a:p>
          <a:p>
            <a:pPr>
              <a:buClrTx/>
              <a:buFontTx/>
              <a:buNone/>
            </a:pPr>
            <a:r>
              <a:rPr lang="en-US" altLang="de-DE" sz="2200">
                <a:latin typeface="Arial" panose="020B0604020202020204" pitchFamily="34" charset="0"/>
              </a:rPr>
              <a:t>Verteiltes Rechnen (Clusterrechner, GPGPU)</a:t>
            </a:r>
          </a:p>
          <a:p>
            <a:pPr>
              <a:buClrTx/>
              <a:buFontTx/>
              <a:buNone/>
            </a:pPr>
            <a:r>
              <a:rPr lang="en-US" altLang="de-DE" sz="2200">
                <a:latin typeface="Arial" panose="020B0604020202020204" pitchFamily="34" charset="0"/>
              </a:rPr>
              <a:t>Deep Learning zur Wissensextraktion aus biomedizinischen </a:t>
            </a:r>
          </a:p>
          <a:p>
            <a:pPr>
              <a:buClrTx/>
              <a:buFontTx/>
              <a:buNone/>
            </a:pPr>
            <a:r>
              <a:rPr lang="en-US" altLang="de-DE" sz="2200">
                <a:latin typeface="Arial" panose="020B0604020202020204" pitchFamily="34" charset="0"/>
              </a:rPr>
              <a:t>              Ressourcen und zur Identifikation regulatorischer </a:t>
            </a:r>
          </a:p>
          <a:p>
            <a:pPr>
              <a:buClrTx/>
              <a:buFontTx/>
              <a:buNone/>
            </a:pPr>
            <a:r>
              <a:rPr lang="en-US" altLang="de-DE" sz="2200">
                <a:latin typeface="Arial" panose="020B0604020202020204" pitchFamily="34" charset="0"/>
              </a:rPr>
              <a:t>              Zusammenhänge in zellulären System</a:t>
            </a:r>
          </a:p>
          <a:p>
            <a:pPr>
              <a:buClrTx/>
              <a:buFontTx/>
              <a:buNone/>
            </a:pPr>
            <a:endParaRPr lang="en-US" altLang="de-DE" sz="2200">
              <a:latin typeface="Arial" panose="020B0604020202020204" pitchFamily="34" charset="0"/>
            </a:endParaRPr>
          </a:p>
          <a:p>
            <a:pPr>
              <a:buClrTx/>
              <a:buFontTx/>
              <a:buNone/>
            </a:pPr>
            <a:r>
              <a:rPr lang="en-US" altLang="de-DE" sz="2200" b="1">
                <a:latin typeface="Arial" panose="020B0604020202020204" pitchFamily="34" charset="0"/>
              </a:rPr>
              <a:t>Beispielprojekte</a:t>
            </a:r>
          </a:p>
          <a:p>
            <a:pPr>
              <a:buClrTx/>
              <a:buFontTx/>
              <a:buNone/>
            </a:pPr>
            <a:r>
              <a:rPr lang="en-US" altLang="de-DE" sz="2200">
                <a:latin typeface="Arial" panose="020B0604020202020204" pitchFamily="34" charset="0"/>
              </a:rPr>
              <a:t>Untersuchung von Genomveränderung während der </a:t>
            </a:r>
          </a:p>
          <a:p>
            <a:pPr>
              <a:buClrTx/>
              <a:buFontTx/>
              <a:buNone/>
            </a:pPr>
            <a:r>
              <a:rPr lang="en-US" altLang="de-DE" sz="2200">
                <a:latin typeface="Arial" panose="020B0604020202020204" pitchFamily="34" charset="0"/>
              </a:rPr>
              <a:t>                                                                  Tumorentstehung</a:t>
            </a:r>
          </a:p>
          <a:p>
            <a:pPr>
              <a:buClrTx/>
              <a:buFontTx/>
              <a:buNone/>
            </a:pPr>
            <a:r>
              <a:rPr lang="en-US" altLang="de-DE" sz="2200">
                <a:latin typeface="Arial" panose="020B0604020202020204" pitchFamily="34" charset="0"/>
              </a:rPr>
              <a:t>Analysesoftware für medizinische Daten zu seltenen  </a:t>
            </a:r>
          </a:p>
          <a:p>
            <a:pPr>
              <a:buClrTx/>
              <a:buFontTx/>
              <a:buNone/>
            </a:pPr>
            <a:r>
              <a:rPr lang="en-US" altLang="de-DE" sz="2200">
                <a:latin typeface="Arial" panose="020B0604020202020204" pitchFamily="34" charset="0"/>
              </a:rPr>
              <a:t>                                                                   Krankheiten</a:t>
            </a:r>
          </a:p>
          <a:p>
            <a:pPr>
              <a:buClrTx/>
              <a:buFontTx/>
              <a:buNone/>
            </a:pPr>
            <a:r>
              <a:rPr lang="en-US" altLang="de-DE" sz="2200">
                <a:latin typeface="Arial" panose="020B0604020202020204" pitchFamily="34" charset="0"/>
              </a:rPr>
              <a:t>Vorhersage von Züchtungserfolgen unter Berücksichtigung </a:t>
            </a:r>
          </a:p>
          <a:p>
            <a:pPr>
              <a:buClrTx/>
              <a:buFontTx/>
              <a:buNone/>
            </a:pPr>
            <a:r>
              <a:rPr lang="en-US" altLang="de-DE" sz="2200">
                <a:latin typeface="Arial" panose="020B0604020202020204" pitchFamily="34" charset="0"/>
              </a:rPr>
              <a:t>                                        molekularer und Umgebungsdaten</a:t>
            </a:r>
          </a:p>
        </p:txBody>
      </p:sp>
      <p:sp>
        <p:nvSpPr>
          <p:cNvPr id="24579"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Heike Pospisil</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43" y="90994"/>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1451"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647700" y="3959225"/>
            <a:ext cx="8093075" cy="1800225"/>
          </a:xfrm>
          <a:ln/>
        </p:spPr>
        <p:txBody>
          <a:bodyPr anchor="b"/>
          <a:lstStyle/>
          <a:p>
            <a:pPr>
              <a:lnSpc>
                <a:spcPts val="4388"/>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de-DE" sz="4000">
                <a:latin typeface="Arial" panose="020B0604020202020204" pitchFamily="34" charset="0"/>
              </a:rPr>
              <a:t>Biosystemtechnik/Bioinformatik</a:t>
            </a:r>
            <a:br>
              <a:rPr lang="en-US" altLang="de-DE" sz="4000">
                <a:latin typeface="Arial" panose="020B0604020202020204" pitchFamily="34" charset="0"/>
              </a:rPr>
            </a:br>
            <a:r>
              <a:rPr lang="en-US" altLang="de-DE" sz="4000">
                <a:latin typeface="Arial" panose="020B0604020202020204" pitchFamily="34" charset="0"/>
              </a:rPr>
              <a:t>Informationen zum Masterstudium</a:t>
            </a:r>
          </a:p>
        </p:txBody>
      </p:sp>
      <p:sp>
        <p:nvSpPr>
          <p:cNvPr id="8194" name="Rectangle 2"/>
          <p:cNvSpPr>
            <a:spLocks noGrp="1" noChangeArrowheads="1"/>
          </p:cNvSpPr>
          <p:nvPr>
            <p:ph type="subTitle" idx="4294967295"/>
          </p:nvPr>
        </p:nvSpPr>
        <p:spPr>
          <a:xfrm>
            <a:off x="4248150" y="3105150"/>
            <a:ext cx="4427538" cy="360363"/>
          </a:xfrm>
          <a:ln/>
        </p:spPr>
        <p:txBody>
          <a:bodyPr anchor="b"/>
          <a:lstStyle/>
          <a:p>
            <a:pPr marL="0" indent="1588" algn="ctr">
              <a:spcBef>
                <a:spcPts val="5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de-DE" sz="2000">
                <a:solidFill>
                  <a:srgbClr val="FFFFFF"/>
                </a:solidFill>
                <a:latin typeface="Arial" panose="020B0604020202020204" pitchFamily="34" charset="0"/>
              </a:rPr>
              <a:t>Studienjahr 2020/2021</a:t>
            </a:r>
          </a:p>
        </p:txBody>
      </p:sp>
      <p:sp>
        <p:nvSpPr>
          <p:cNvPr id="8195" name="Text Box 3"/>
          <p:cNvSpPr txBox="1">
            <a:spLocks noChangeArrowheads="1"/>
          </p:cNvSpPr>
          <p:nvPr/>
        </p:nvSpPr>
        <p:spPr bwMode="auto">
          <a:xfrm>
            <a:off x="647700" y="6021388"/>
            <a:ext cx="8027988"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500"/>
              </a:spcBef>
              <a:buClrTx/>
              <a:buFontTx/>
              <a:buNone/>
            </a:pPr>
            <a:r>
              <a:rPr lang="en-US" altLang="de-DE" sz="2000">
                <a:solidFill>
                  <a:srgbClr val="FFFFFF"/>
                </a:solidFill>
                <a:latin typeface="Arial" panose="020B0604020202020204" pitchFamily="34" charset="0"/>
              </a:rPr>
              <a:t>Prof. Dr. Marcus Frohme</a:t>
            </a: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836712"/>
            <a:ext cx="3203848" cy="2135296"/>
          </a:xfrm>
          <a:prstGeom prst="rect">
            <a:avLst/>
          </a:prstGeom>
        </p:spPr>
      </p:pic>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337" y="103492"/>
            <a:ext cx="487363" cy="487363"/>
          </a:xfrm>
          <a:prstGeom prst="rect">
            <a:avLst/>
          </a:prstGeom>
        </p:spPr>
      </p:pic>
    </p:spTree>
    <p:extLst>
      <p:ext uri="{BB962C8B-B14F-4D97-AF65-F5344CB8AC3E}">
        <p14:creationId xmlns:p14="http://schemas.microsoft.com/office/powerpoint/2010/main" val="7136463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309"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Diagnostische Bioinformatik</a:t>
            </a:r>
          </a:p>
        </p:txBody>
      </p:sp>
      <p:sp>
        <p:nvSpPr>
          <p:cNvPr id="25602" name="Text Box 2"/>
          <p:cNvSpPr txBox="1">
            <a:spLocks noChangeArrowheads="1"/>
          </p:cNvSpPr>
          <p:nvPr/>
        </p:nvSpPr>
        <p:spPr bwMode="auto">
          <a:xfrm>
            <a:off x="381000" y="1154113"/>
            <a:ext cx="8629650"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000" b="1" u="sng">
                <a:latin typeface="Arial" panose="020B0604020202020204" pitchFamily="34" charset="0"/>
              </a:rPr>
              <a:t>Kompetenzen</a:t>
            </a:r>
          </a:p>
          <a:p>
            <a:pPr>
              <a:buClrTx/>
              <a:buFontTx/>
              <a:buNone/>
            </a:pPr>
            <a:endParaRPr lang="en-US" altLang="de-DE" sz="1400">
              <a:latin typeface="Arial" panose="020B0604020202020204" pitchFamily="34" charset="0"/>
            </a:endParaRPr>
          </a:p>
          <a:p>
            <a:pPr>
              <a:buClrTx/>
              <a:buFontTx/>
              <a:buNone/>
            </a:pPr>
            <a:r>
              <a:rPr lang="en-US" altLang="de-DE" sz="2000">
                <a:latin typeface="Arial" panose="020B0604020202020204" pitchFamily="34" charset="0"/>
              </a:rPr>
              <a:t>• Next‐Generation‐Sequencing, Genomik und Transkriptomik </a:t>
            </a:r>
          </a:p>
          <a:p>
            <a:pPr>
              <a:buClrTx/>
              <a:buFontTx/>
              <a:buNone/>
            </a:pPr>
            <a:r>
              <a:rPr lang="en-US" altLang="de-DE" sz="2000">
                <a:latin typeface="Arial" panose="020B0604020202020204" pitchFamily="34" charset="0"/>
              </a:rPr>
              <a:t>                                                              in der klinischen Diagnostik</a:t>
            </a:r>
          </a:p>
          <a:p>
            <a:pPr>
              <a:buClrTx/>
              <a:buFontTx/>
              <a:buNone/>
            </a:pPr>
            <a:r>
              <a:rPr lang="en-US" altLang="de-DE" sz="2000">
                <a:latin typeface="Arial" panose="020B0604020202020204" pitchFamily="34" charset="0"/>
              </a:rPr>
              <a:t>- NGS‐Lab (MiSeq, IonTorrent, SOLiD, Sanger), Datengenerierung</a:t>
            </a:r>
          </a:p>
          <a:p>
            <a:pPr>
              <a:buClrTx/>
              <a:buFontTx/>
              <a:buNone/>
            </a:pPr>
            <a:r>
              <a:rPr lang="en-US" altLang="de-DE" sz="2000">
                <a:latin typeface="Arial" panose="020B0604020202020204" pitchFamily="34" charset="0"/>
              </a:rPr>
              <a:t>- High Performance Computing (1000‐core), Real‐Time‐Diagnostik</a:t>
            </a:r>
          </a:p>
          <a:p>
            <a:pPr>
              <a:buClrTx/>
              <a:buFontTx/>
              <a:buNone/>
            </a:pPr>
            <a:endParaRPr lang="en-US" altLang="de-DE" sz="2000">
              <a:latin typeface="Arial" panose="020B0604020202020204" pitchFamily="34" charset="0"/>
            </a:endParaRPr>
          </a:p>
          <a:p>
            <a:pPr>
              <a:buClrTx/>
              <a:buFontTx/>
              <a:buNone/>
            </a:pPr>
            <a:r>
              <a:rPr lang="en-US" altLang="de-DE" sz="2000">
                <a:latin typeface="Arial" panose="020B0604020202020204" pitchFamily="34" charset="0"/>
              </a:rPr>
              <a:t>• Neurologie</a:t>
            </a:r>
          </a:p>
          <a:p>
            <a:pPr>
              <a:buClrTx/>
              <a:buFontTx/>
              <a:buNone/>
            </a:pPr>
            <a:r>
              <a:rPr lang="en-US" altLang="de-DE" sz="2000">
                <a:latin typeface="Arial" panose="020B0604020202020204" pitchFamily="34" charset="0"/>
              </a:rPr>
              <a:t>- Mechanismen chronischer Schmerzen </a:t>
            </a:r>
          </a:p>
          <a:p>
            <a:pPr>
              <a:buClrTx/>
              <a:buFontTx/>
              <a:buNone/>
            </a:pPr>
            <a:r>
              <a:rPr lang="en-US" altLang="de-DE" sz="2000">
                <a:latin typeface="Arial" panose="020B0604020202020204" pitchFamily="34" charset="0"/>
              </a:rPr>
              <a:t>                                          (Transcriptome Reprogramming)</a:t>
            </a:r>
          </a:p>
          <a:p>
            <a:pPr>
              <a:buClrTx/>
              <a:buFontTx/>
              <a:buNone/>
            </a:pPr>
            <a:r>
              <a:rPr lang="en-US" altLang="de-DE" sz="2000">
                <a:latin typeface="Arial" panose="020B0604020202020204" pitchFamily="34" charset="0"/>
              </a:rPr>
              <a:t>- Molekulare Untersuchung frühkindlicher Traumata (Epigenomics)</a:t>
            </a:r>
          </a:p>
          <a:p>
            <a:pPr>
              <a:buClrTx/>
              <a:buFontTx/>
              <a:buNone/>
            </a:pPr>
            <a:r>
              <a:rPr lang="en-US" altLang="de-DE" sz="2000">
                <a:latin typeface="Arial" panose="020B0604020202020204" pitchFamily="34" charset="0"/>
              </a:rPr>
              <a:t>- Therapieüberwachung (Multiple Sklerose, Schlaganfall)</a:t>
            </a:r>
          </a:p>
          <a:p>
            <a:pPr>
              <a:buClrTx/>
              <a:buFontTx/>
              <a:buNone/>
            </a:pPr>
            <a:endParaRPr lang="en-US" altLang="de-DE" sz="2000">
              <a:latin typeface="Arial" panose="020B0604020202020204" pitchFamily="34" charset="0"/>
            </a:endParaRPr>
          </a:p>
          <a:p>
            <a:pPr>
              <a:buClrTx/>
              <a:buFontTx/>
              <a:buNone/>
            </a:pPr>
            <a:r>
              <a:rPr lang="en-US" altLang="de-DE" sz="2000">
                <a:latin typeface="Arial" panose="020B0604020202020204" pitchFamily="34" charset="0"/>
              </a:rPr>
              <a:t>• Krebs</a:t>
            </a:r>
          </a:p>
          <a:p>
            <a:pPr>
              <a:buClrTx/>
              <a:buFontTx/>
              <a:buNone/>
            </a:pPr>
            <a:r>
              <a:rPr lang="en-US" altLang="de-DE" sz="2000">
                <a:latin typeface="Arial" panose="020B0604020202020204" pitchFamily="34" charset="0"/>
              </a:rPr>
              <a:t>- Biomarker‐Erkennung für Therapieüberwachung</a:t>
            </a:r>
          </a:p>
        </p:txBody>
      </p:sp>
      <p:sp>
        <p:nvSpPr>
          <p:cNvPr id="25603"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Peter Beyerlein</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318" y="261502"/>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9346"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Diagnostische Bioinformatik</a:t>
            </a:r>
          </a:p>
        </p:txBody>
      </p:sp>
      <p:sp>
        <p:nvSpPr>
          <p:cNvPr id="26626" name="Text Box 2"/>
          <p:cNvSpPr txBox="1">
            <a:spLocks noChangeArrowheads="1"/>
          </p:cNvSpPr>
          <p:nvPr/>
        </p:nvSpPr>
        <p:spPr bwMode="auto">
          <a:xfrm>
            <a:off x="257175" y="989013"/>
            <a:ext cx="8629650"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000">
                <a:latin typeface="Arial" panose="020B0604020202020204" pitchFamily="34" charset="0"/>
              </a:rPr>
              <a:t>Kooperationsprojekte u.a. mit</a:t>
            </a:r>
          </a:p>
          <a:p>
            <a:pPr>
              <a:buClrTx/>
              <a:buFontTx/>
              <a:buNone/>
            </a:pPr>
            <a:r>
              <a:rPr lang="en-US" altLang="de-DE" sz="2000">
                <a:latin typeface="Arial" panose="020B0604020202020204" pitchFamily="34" charset="0"/>
              </a:rPr>
              <a:t>• Philips Research, Eindhoven</a:t>
            </a:r>
          </a:p>
          <a:p>
            <a:pPr>
              <a:buClrTx/>
              <a:buFontTx/>
              <a:buNone/>
            </a:pPr>
            <a:r>
              <a:rPr lang="en-US" altLang="de-DE" sz="2000">
                <a:latin typeface="Arial" panose="020B0604020202020204" pitchFamily="34" charset="0"/>
              </a:rPr>
              <a:t>• Mayo Clinic, Rochester, USA</a:t>
            </a:r>
          </a:p>
          <a:p>
            <a:pPr>
              <a:buClrTx/>
              <a:buFontTx/>
              <a:buNone/>
            </a:pPr>
            <a:endParaRPr lang="en-US" altLang="de-DE" sz="2000">
              <a:latin typeface="Arial" panose="020B0604020202020204" pitchFamily="34" charset="0"/>
            </a:endParaRPr>
          </a:p>
        </p:txBody>
      </p:sp>
      <p:sp>
        <p:nvSpPr>
          <p:cNvPr id="26627"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Peter Beyerlein</a:t>
            </a:r>
          </a:p>
        </p:txBody>
      </p:sp>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3" y="1979613"/>
            <a:ext cx="7496175" cy="465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9" name="Rectangle 5"/>
          <p:cNvSpPr>
            <a:spLocks noChangeArrowheads="1"/>
          </p:cNvSpPr>
          <p:nvPr/>
        </p:nvSpPr>
        <p:spPr bwMode="auto">
          <a:xfrm>
            <a:off x="4459288" y="1295400"/>
            <a:ext cx="4668837"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000" dirty="0">
                <a:latin typeface="Arial" panose="020B0604020202020204" pitchFamily="34" charset="0"/>
              </a:rPr>
              <a:t>• Erasmus </a:t>
            </a:r>
            <a:r>
              <a:rPr lang="en-US" altLang="de-DE" sz="2000" dirty="0" smtClean="0">
                <a:latin typeface="Arial" panose="020B0604020202020204" pitchFamily="34" charset="0"/>
              </a:rPr>
              <a:t>Medical </a:t>
            </a:r>
            <a:r>
              <a:rPr lang="en-US" altLang="de-DE" sz="2000" dirty="0">
                <a:latin typeface="Arial" panose="020B0604020202020204" pitchFamily="34" charset="0"/>
              </a:rPr>
              <a:t>Center, Rotterdam</a:t>
            </a:r>
          </a:p>
          <a:p>
            <a:pPr>
              <a:buClrTx/>
              <a:buFontTx/>
              <a:buNone/>
            </a:pPr>
            <a:r>
              <a:rPr lang="en-US" altLang="de-DE" sz="2000" dirty="0">
                <a:latin typeface="Arial" panose="020B0604020202020204" pitchFamily="34" charset="0"/>
              </a:rPr>
              <a:t>• </a:t>
            </a:r>
            <a:r>
              <a:rPr lang="en-US" altLang="de-DE" sz="2000" dirty="0" err="1">
                <a:latin typeface="Arial" panose="020B0604020202020204" pitchFamily="34" charset="0"/>
              </a:rPr>
              <a:t>Asklepios</a:t>
            </a:r>
            <a:r>
              <a:rPr lang="en-US" altLang="de-DE" sz="2000" dirty="0">
                <a:latin typeface="Arial" panose="020B0604020202020204" pitchFamily="34" charset="0"/>
              </a:rPr>
              <a:t> </a:t>
            </a:r>
            <a:r>
              <a:rPr lang="en-US" altLang="de-DE" sz="2000" dirty="0" err="1">
                <a:latin typeface="Arial" panose="020B0604020202020204" pitchFamily="34" charset="0"/>
              </a:rPr>
              <a:t>Fachklinik</a:t>
            </a:r>
            <a:r>
              <a:rPr lang="en-US" altLang="de-DE" sz="2000" dirty="0">
                <a:latin typeface="Arial" panose="020B0604020202020204" pitchFamily="34" charset="0"/>
              </a:rPr>
              <a:t>, </a:t>
            </a:r>
            <a:r>
              <a:rPr lang="en-US" altLang="de-DE" sz="2000" dirty="0" err="1">
                <a:latin typeface="Arial" panose="020B0604020202020204" pitchFamily="34" charset="0"/>
              </a:rPr>
              <a:t>Teupitz</a:t>
            </a:r>
            <a:endParaRPr lang="en-US" altLang="de-DE" sz="2000" dirty="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93" y="222591"/>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2821"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Biosystemtechnik</a:t>
            </a:r>
          </a:p>
        </p:txBody>
      </p:sp>
      <p:sp>
        <p:nvSpPr>
          <p:cNvPr id="27650" name="Text Box 2"/>
          <p:cNvSpPr txBox="1">
            <a:spLocks noChangeArrowheads="1"/>
          </p:cNvSpPr>
          <p:nvPr/>
        </p:nvSpPr>
        <p:spPr bwMode="auto">
          <a:xfrm>
            <a:off x="341313" y="1082675"/>
            <a:ext cx="8299450"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u="sng" dirty="0" err="1" smtClean="0">
                <a:latin typeface="Arial" panose="020B0604020202020204" pitchFamily="34" charset="0"/>
              </a:rPr>
              <a:t>Biosensoren</a:t>
            </a:r>
            <a:r>
              <a:rPr lang="en-US" altLang="de-DE" sz="2400" b="1" u="sng" dirty="0" smtClean="0">
                <a:latin typeface="Arial" panose="020B0604020202020204" pitchFamily="34" charset="0"/>
              </a:rPr>
              <a:t> </a:t>
            </a:r>
            <a:r>
              <a:rPr lang="en-US" altLang="de-DE" sz="2400" b="1" u="sng" dirty="0">
                <a:latin typeface="Arial" panose="020B0604020202020204" pitchFamily="34" charset="0"/>
              </a:rPr>
              <a:t>u</a:t>
            </a:r>
            <a:r>
              <a:rPr lang="en-US" altLang="de-DE" sz="2400" b="1" u="sng" dirty="0" smtClean="0">
                <a:latin typeface="Arial" panose="020B0604020202020204" pitchFamily="34" charset="0"/>
              </a:rPr>
              <a:t>nd </a:t>
            </a:r>
            <a:r>
              <a:rPr lang="en-US" altLang="de-DE" sz="2400" b="1" u="sng" dirty="0" err="1" smtClean="0">
                <a:latin typeface="Arial" panose="020B0604020202020204" pitchFamily="34" charset="0"/>
              </a:rPr>
              <a:t>Bioanalytik</a:t>
            </a:r>
            <a:endParaRPr lang="en-US" altLang="de-DE" sz="2400" b="1" u="sng" dirty="0">
              <a:latin typeface="Arial" panose="020B0604020202020204" pitchFamily="34" charset="0"/>
            </a:endParaRPr>
          </a:p>
          <a:p>
            <a:pPr>
              <a:buClrTx/>
              <a:buFontTx/>
              <a:buNone/>
            </a:pPr>
            <a:r>
              <a:rPr lang="en-US" altLang="de-DE" sz="2400" dirty="0" smtClean="0">
                <a:latin typeface="Arial" panose="020B0604020202020204" pitchFamily="34" charset="0"/>
              </a:rPr>
              <a:t>Protein-</a:t>
            </a:r>
            <a:r>
              <a:rPr lang="en-US" altLang="de-DE" sz="2400" dirty="0" err="1" smtClean="0">
                <a:latin typeface="Arial" panose="020B0604020202020204" pitchFamily="34" charset="0"/>
              </a:rPr>
              <a:t>Elektrochemie</a:t>
            </a:r>
            <a:endParaRPr lang="en-US" altLang="de-DE" sz="2400" dirty="0">
              <a:latin typeface="Arial" panose="020B0604020202020204" pitchFamily="34" charset="0"/>
            </a:endParaRPr>
          </a:p>
          <a:p>
            <a:pPr>
              <a:buClrTx/>
              <a:buFontTx/>
              <a:buNone/>
            </a:pPr>
            <a:r>
              <a:rPr lang="en-US" altLang="de-DE" sz="2400" dirty="0" err="1" smtClean="0">
                <a:latin typeface="Arial" panose="020B0604020202020204" pitchFamily="34" charset="0"/>
              </a:rPr>
              <a:t>Photobio-Elektrochemie</a:t>
            </a:r>
            <a:r>
              <a:rPr lang="en-US" altLang="de-DE" sz="2400" dirty="0" smtClean="0">
                <a:latin typeface="Arial" panose="020B0604020202020204" pitchFamily="34" charset="0"/>
              </a:rPr>
              <a:t> </a:t>
            </a:r>
            <a:endParaRPr lang="en-US" altLang="de-DE" sz="2400" dirty="0">
              <a:latin typeface="Arial" panose="020B0604020202020204" pitchFamily="34" charset="0"/>
            </a:endParaRPr>
          </a:p>
          <a:p>
            <a:pPr>
              <a:buClrTx/>
              <a:buFontTx/>
              <a:buNone/>
            </a:pPr>
            <a:r>
              <a:rPr lang="en-US" altLang="de-DE" sz="2400" dirty="0" smtClean="0">
                <a:latin typeface="Arial" panose="020B0604020202020204" pitchFamily="34" charset="0"/>
              </a:rPr>
              <a:t>Bio-</a:t>
            </a:r>
            <a:r>
              <a:rPr lang="en-US" altLang="de-DE" sz="2400" dirty="0" err="1" smtClean="0">
                <a:latin typeface="Arial" panose="020B0604020202020204" pitchFamily="34" charset="0"/>
              </a:rPr>
              <a:t>Brennstoffzellen</a:t>
            </a:r>
            <a:endParaRPr lang="en-US" altLang="de-DE" sz="2400" dirty="0">
              <a:latin typeface="Arial" panose="020B0604020202020204" pitchFamily="34" charset="0"/>
            </a:endParaRPr>
          </a:p>
          <a:p>
            <a:pPr>
              <a:buClrTx/>
              <a:buFontTx/>
              <a:buNone/>
            </a:pPr>
            <a:r>
              <a:rPr lang="en-US" altLang="de-DE" sz="2400" dirty="0" smtClean="0">
                <a:latin typeface="Arial" panose="020B0604020202020204" pitchFamily="34" charset="0"/>
              </a:rPr>
              <a:t>Bio-</a:t>
            </a:r>
            <a:r>
              <a:rPr lang="en-US" altLang="de-DE" sz="2400" dirty="0" err="1" smtClean="0">
                <a:latin typeface="Arial" panose="020B0604020202020204" pitchFamily="34" charset="0"/>
              </a:rPr>
              <a:t>Nanotechnologie</a:t>
            </a:r>
            <a:r>
              <a:rPr lang="en-US" altLang="de-DE" sz="2400" dirty="0" smtClean="0">
                <a:latin typeface="Arial" panose="020B0604020202020204" pitchFamily="34" charset="0"/>
              </a:rPr>
              <a:t> </a:t>
            </a:r>
            <a:endParaRPr lang="en-US" altLang="de-DE" sz="2400" dirty="0">
              <a:latin typeface="Arial" panose="020B0604020202020204" pitchFamily="34" charset="0"/>
            </a:endParaRPr>
          </a:p>
          <a:p>
            <a:pPr>
              <a:buClrTx/>
              <a:buFontTx/>
              <a:buNone/>
            </a:pPr>
            <a:r>
              <a:rPr lang="en-US" altLang="de-DE" sz="2400" dirty="0">
                <a:latin typeface="Arial" panose="020B0604020202020204" pitchFamily="34" charset="0"/>
              </a:rPr>
              <a:t>DNA </a:t>
            </a:r>
            <a:r>
              <a:rPr lang="en-US" altLang="de-DE" sz="2400" dirty="0" smtClean="0">
                <a:latin typeface="Arial" panose="020B0604020202020204" pitchFamily="34" charset="0"/>
              </a:rPr>
              <a:t>auf </a:t>
            </a:r>
            <a:r>
              <a:rPr lang="en-US" altLang="de-DE" sz="2400" dirty="0" err="1" smtClean="0">
                <a:latin typeface="Arial" panose="020B0604020202020204" pitchFamily="34" charset="0"/>
              </a:rPr>
              <a:t>Elektroden</a:t>
            </a:r>
            <a:r>
              <a:rPr lang="en-US" altLang="de-DE" sz="2400" dirty="0" smtClean="0">
                <a:latin typeface="Arial" panose="020B0604020202020204" pitchFamily="34" charset="0"/>
              </a:rPr>
              <a:t> </a:t>
            </a:r>
            <a:endParaRPr lang="en-US" altLang="de-DE" sz="2400" dirty="0">
              <a:latin typeface="Arial" panose="020B0604020202020204" pitchFamily="34" charset="0"/>
            </a:endParaRPr>
          </a:p>
          <a:p>
            <a:pPr>
              <a:buClrTx/>
              <a:buFontTx/>
              <a:buNone/>
            </a:pPr>
            <a:r>
              <a:rPr lang="en-US" altLang="de-DE" sz="2400" dirty="0" err="1" smtClean="0">
                <a:latin typeface="Arial" panose="020B0604020202020204" pitchFamily="34" charset="0"/>
              </a:rPr>
              <a:t>Markierungsfreie</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Bindungsstudien</a:t>
            </a:r>
            <a:r>
              <a:rPr lang="en-US" altLang="de-DE" sz="2400" dirty="0" smtClean="0">
                <a:latin typeface="Arial" panose="020B0604020202020204" pitchFamily="34" charset="0"/>
              </a:rPr>
              <a:t> </a:t>
            </a:r>
            <a:endParaRPr lang="en-US" altLang="de-DE" sz="2400" dirty="0">
              <a:latin typeface="Arial" panose="020B0604020202020204" pitchFamily="34" charset="0"/>
            </a:endParaRPr>
          </a:p>
          <a:p>
            <a:pPr>
              <a:buClrTx/>
              <a:buFontTx/>
              <a:buNone/>
            </a:pPr>
            <a:r>
              <a:rPr lang="en-US" altLang="de-DE" sz="2400" dirty="0">
                <a:latin typeface="Arial" panose="020B0604020202020204" pitchFamily="34" charset="0"/>
              </a:rPr>
              <a:t>Sensor </a:t>
            </a:r>
            <a:r>
              <a:rPr lang="en-US" altLang="de-DE" sz="2400" dirty="0" err="1" smtClean="0">
                <a:latin typeface="Arial" panose="020B0604020202020204" pitchFamily="34" charset="0"/>
              </a:rPr>
              <a:t>Entwicklung</a:t>
            </a:r>
            <a:r>
              <a:rPr lang="en-US" altLang="de-DE" sz="2400" dirty="0" smtClean="0">
                <a:latin typeface="Arial" panose="020B0604020202020204" pitchFamily="34" charset="0"/>
              </a:rPr>
              <a:t> </a:t>
            </a:r>
            <a:endParaRPr lang="en-US" altLang="de-DE" sz="2400" dirty="0">
              <a:latin typeface="Arial" panose="020B0604020202020204" pitchFamily="34" charset="0"/>
            </a:endParaRPr>
          </a:p>
          <a:p>
            <a:pPr>
              <a:buClrTx/>
              <a:buFontTx/>
              <a:buNone/>
            </a:pPr>
            <a:r>
              <a:rPr lang="en-US" altLang="de-DE" sz="1600" dirty="0" smtClean="0">
                <a:latin typeface="Arial" panose="020B0604020202020204" pitchFamily="34" charset="0"/>
              </a:rPr>
              <a:t>(Superoxide</a:t>
            </a:r>
            <a:r>
              <a:rPr lang="en-US" altLang="de-DE" sz="1600" dirty="0">
                <a:latin typeface="Arial" panose="020B0604020202020204" pitchFamily="34" charset="0"/>
              </a:rPr>
              <a:t>, H</a:t>
            </a:r>
            <a:r>
              <a:rPr lang="en-US" altLang="de-DE" sz="1600" baseline="-25000" dirty="0">
                <a:latin typeface="Arial" panose="020B0604020202020204" pitchFamily="34" charset="0"/>
              </a:rPr>
              <a:t>2</a:t>
            </a:r>
            <a:r>
              <a:rPr lang="en-US" altLang="de-DE" sz="1600" dirty="0">
                <a:latin typeface="Arial" panose="020B0604020202020204" pitchFamily="34" charset="0"/>
              </a:rPr>
              <a:t>O</a:t>
            </a:r>
            <a:r>
              <a:rPr lang="en-US" altLang="de-DE" sz="1600" baseline="-25000" dirty="0">
                <a:latin typeface="Arial" panose="020B0604020202020204" pitchFamily="34" charset="0"/>
              </a:rPr>
              <a:t>2</a:t>
            </a:r>
            <a:r>
              <a:rPr lang="en-US" altLang="de-DE" sz="1600" dirty="0">
                <a:latin typeface="Arial" panose="020B0604020202020204" pitchFamily="34" charset="0"/>
              </a:rPr>
              <a:t>, O</a:t>
            </a:r>
            <a:r>
              <a:rPr lang="en-US" altLang="de-DE" sz="1600" baseline="-25000" dirty="0">
                <a:latin typeface="Arial" panose="020B0604020202020204" pitchFamily="34" charset="0"/>
              </a:rPr>
              <a:t>2</a:t>
            </a:r>
            <a:r>
              <a:rPr lang="en-US" altLang="de-DE" sz="1600" dirty="0">
                <a:latin typeface="Arial" panose="020B0604020202020204" pitchFamily="34" charset="0"/>
              </a:rPr>
              <a:t>, </a:t>
            </a:r>
            <a:r>
              <a:rPr lang="en-US" altLang="de-DE" sz="1600" dirty="0" err="1" smtClean="0">
                <a:latin typeface="Arial" panose="020B0604020202020204" pitchFamily="34" charset="0"/>
              </a:rPr>
              <a:t>Antioxidantien</a:t>
            </a:r>
            <a:r>
              <a:rPr lang="en-US" altLang="de-DE" sz="1600" dirty="0" smtClean="0">
                <a:latin typeface="Arial" panose="020B0604020202020204" pitchFamily="34" charset="0"/>
              </a:rPr>
              <a:t>, </a:t>
            </a:r>
            <a:r>
              <a:rPr lang="en-US" altLang="de-DE" sz="1600" dirty="0">
                <a:latin typeface="Arial" panose="020B0604020202020204" pitchFamily="34" charset="0"/>
              </a:rPr>
              <a:t>NO, </a:t>
            </a:r>
            <a:r>
              <a:rPr lang="en-US" altLang="de-DE" sz="1600" dirty="0" smtClean="0">
                <a:latin typeface="Arial" panose="020B0604020202020204" pitchFamily="34" charset="0"/>
              </a:rPr>
              <a:t>Glucose</a:t>
            </a:r>
            <a:r>
              <a:rPr lang="en-US" altLang="de-DE" sz="1600" dirty="0">
                <a:latin typeface="Arial" panose="020B0604020202020204" pitchFamily="34" charset="0"/>
              </a:rPr>
              <a:t>,</a:t>
            </a:r>
          </a:p>
          <a:p>
            <a:pPr>
              <a:buClrTx/>
              <a:buFontTx/>
              <a:buNone/>
            </a:pPr>
            <a:r>
              <a:rPr lang="en-US" altLang="de-DE" sz="1600" dirty="0">
                <a:latin typeface="Arial" panose="020B0604020202020204" pitchFamily="34" charset="0"/>
              </a:rPr>
              <a:t>S</a:t>
            </a:r>
            <a:r>
              <a:rPr lang="en-US" altLang="de-DE" sz="1600" dirty="0" smtClean="0">
                <a:latin typeface="Arial" panose="020B0604020202020204" pitchFamily="34" charset="0"/>
              </a:rPr>
              <a:t>arcosine</a:t>
            </a:r>
            <a:r>
              <a:rPr lang="en-US" altLang="de-DE" sz="1600" dirty="0">
                <a:latin typeface="Arial" panose="020B0604020202020204" pitchFamily="34" charset="0"/>
              </a:rPr>
              <a:t>, </a:t>
            </a:r>
            <a:r>
              <a:rPr lang="en-US" altLang="de-DE" sz="1600" dirty="0" err="1" smtClean="0">
                <a:latin typeface="Arial" panose="020B0604020202020204" pitchFamily="34" charset="0"/>
              </a:rPr>
              <a:t>Hypoxanthin</a:t>
            </a:r>
            <a:r>
              <a:rPr lang="en-US" altLang="de-DE" sz="1600" dirty="0" smtClean="0">
                <a:latin typeface="Arial" panose="020B0604020202020204" pitchFamily="34" charset="0"/>
              </a:rPr>
              <a:t>, Anti-Gliadin </a:t>
            </a:r>
            <a:r>
              <a:rPr lang="en-US" altLang="de-DE" sz="1600" dirty="0" err="1" smtClean="0">
                <a:latin typeface="Arial" panose="020B0604020202020204" pitchFamily="34" charset="0"/>
              </a:rPr>
              <a:t>Antikörper</a:t>
            </a:r>
            <a:r>
              <a:rPr lang="en-US" altLang="de-DE" sz="1600" dirty="0" smtClean="0">
                <a:latin typeface="Arial" panose="020B0604020202020204" pitchFamily="34" charset="0"/>
              </a:rPr>
              <a:t>, </a:t>
            </a:r>
            <a:endParaRPr lang="en-US" altLang="de-DE" sz="1600" dirty="0">
              <a:latin typeface="Arial" panose="020B0604020202020204" pitchFamily="34" charset="0"/>
            </a:endParaRPr>
          </a:p>
          <a:p>
            <a:pPr>
              <a:buClrTx/>
              <a:buFontTx/>
              <a:buNone/>
            </a:pPr>
            <a:r>
              <a:rPr lang="en-US" altLang="de-DE" sz="1600" dirty="0" smtClean="0">
                <a:latin typeface="Arial" panose="020B0604020202020204" pitchFamily="34" charset="0"/>
              </a:rPr>
              <a:t>Ricin</a:t>
            </a:r>
            <a:r>
              <a:rPr lang="en-US" altLang="de-DE" sz="1600" dirty="0">
                <a:latin typeface="Arial" panose="020B0604020202020204" pitchFamily="34" charset="0"/>
              </a:rPr>
              <a:t>, E. coli, H5N1 </a:t>
            </a:r>
            <a:r>
              <a:rPr lang="en-US" altLang="de-DE" sz="1600" dirty="0" smtClean="0">
                <a:latin typeface="Arial" panose="020B0604020202020204" pitchFamily="34" charset="0"/>
              </a:rPr>
              <a:t>Virus</a:t>
            </a:r>
            <a:r>
              <a:rPr lang="en-US" altLang="de-DE" sz="1600" dirty="0">
                <a:latin typeface="Arial" panose="020B0604020202020204" pitchFamily="34" charset="0"/>
              </a:rPr>
              <a:t>, DNA…)</a:t>
            </a:r>
          </a:p>
        </p:txBody>
      </p:sp>
      <p:sp>
        <p:nvSpPr>
          <p:cNvPr id="27651"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Fred Lisdat</a:t>
            </a:r>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4940300"/>
            <a:ext cx="3071813"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363" y="4940300"/>
            <a:ext cx="3352800" cy="1400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800" y="4940300"/>
            <a:ext cx="2762250" cy="1371600"/>
          </a:xfrm>
          <a:prstGeom prst="rect">
            <a:avLst/>
          </a:prstGeom>
          <a:noFill/>
          <a:ln w="9360" cap="sq">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775" y="1082675"/>
            <a:ext cx="3917950" cy="3784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494463"/>
            <a:ext cx="9144000" cy="285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631" y="143514"/>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6335"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Biosystemtechnik</a:t>
            </a:r>
          </a:p>
        </p:txBody>
      </p:sp>
      <p:sp>
        <p:nvSpPr>
          <p:cNvPr id="28674" name="Text Box 2"/>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Fred Lisdat</a:t>
            </a:r>
          </a:p>
        </p:txBody>
      </p:sp>
      <p:sp>
        <p:nvSpPr>
          <p:cNvPr id="28675" name="Text Box 3"/>
          <p:cNvSpPr txBox="1">
            <a:spLocks noChangeArrowheads="1"/>
          </p:cNvSpPr>
          <p:nvPr/>
        </p:nvSpPr>
        <p:spPr bwMode="auto">
          <a:xfrm>
            <a:off x="244475" y="968375"/>
            <a:ext cx="269398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400" b="1">
                <a:latin typeface="Arial" panose="020B0604020202020204" pitchFamily="34" charset="0"/>
              </a:rPr>
              <a:t>Aufbau v. Biobrennstoffzellen</a:t>
            </a:r>
          </a:p>
        </p:txBody>
      </p:sp>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638" y="2730500"/>
            <a:ext cx="890587" cy="61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5"/>
          <p:cNvSpPr txBox="1">
            <a:spLocks noChangeArrowheads="1"/>
          </p:cNvSpPr>
          <p:nvPr/>
        </p:nvSpPr>
        <p:spPr bwMode="auto">
          <a:xfrm>
            <a:off x="5114925" y="2492375"/>
            <a:ext cx="81438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Dopamine</a:t>
            </a:r>
          </a:p>
        </p:txBody>
      </p:sp>
      <p:sp>
        <p:nvSpPr>
          <p:cNvPr id="28678" name="Text Box 6"/>
          <p:cNvSpPr txBox="1">
            <a:spLocks noChangeArrowheads="1"/>
          </p:cNvSpPr>
          <p:nvPr/>
        </p:nvSpPr>
        <p:spPr bwMode="auto">
          <a:xfrm>
            <a:off x="7337425" y="2497138"/>
            <a:ext cx="127158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Methoxytyramine</a:t>
            </a:r>
          </a:p>
        </p:txBody>
      </p:sp>
      <p:sp>
        <p:nvSpPr>
          <p:cNvPr id="28679" name="Text Box 7"/>
          <p:cNvSpPr txBox="1">
            <a:spLocks noChangeArrowheads="1"/>
          </p:cNvSpPr>
          <p:nvPr/>
        </p:nvSpPr>
        <p:spPr bwMode="auto">
          <a:xfrm>
            <a:off x="5002213" y="3205163"/>
            <a:ext cx="1585912"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S-Adenosylmethionine</a:t>
            </a:r>
          </a:p>
        </p:txBody>
      </p:sp>
      <p:sp>
        <p:nvSpPr>
          <p:cNvPr id="28680" name="Text Box 8"/>
          <p:cNvSpPr txBox="1">
            <a:spLocks noChangeArrowheads="1"/>
          </p:cNvSpPr>
          <p:nvPr/>
        </p:nvSpPr>
        <p:spPr bwMode="auto">
          <a:xfrm>
            <a:off x="7121525" y="3163888"/>
            <a:ext cx="24828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S-Adenosylhomocysteine</a:t>
            </a:r>
          </a:p>
        </p:txBody>
      </p:sp>
      <p:sp>
        <p:nvSpPr>
          <p:cNvPr id="28681" name="AutoShape 9"/>
          <p:cNvSpPr>
            <a:spLocks noChangeArrowheads="1"/>
          </p:cNvSpPr>
          <p:nvPr/>
        </p:nvSpPr>
        <p:spPr bwMode="auto">
          <a:xfrm>
            <a:off x="5468938" y="2716213"/>
            <a:ext cx="2160587" cy="317500"/>
          </a:xfrm>
          <a:prstGeom prst="curvedUpArrow">
            <a:avLst>
              <a:gd name="adj1" fmla="val 24983"/>
              <a:gd name="adj2" fmla="val 49998"/>
              <a:gd name="adj3" fmla="val 25000"/>
            </a:avLst>
          </a:prstGeom>
          <a:gradFill rotWithShape="0">
            <a:gsLst>
              <a:gs pos="0">
                <a:srgbClr val="BE650B"/>
              </a:gs>
              <a:gs pos="100000">
                <a:srgbClr val="FFFFFF">
                  <a:alpha val="53999"/>
                </a:srgbClr>
              </a:gs>
            </a:gsLst>
            <a:lin ang="108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8682" name="AutoShape 10"/>
          <p:cNvSpPr>
            <a:spLocks noChangeArrowheads="1"/>
          </p:cNvSpPr>
          <p:nvPr/>
        </p:nvSpPr>
        <p:spPr bwMode="auto">
          <a:xfrm rot="10800000" flipH="1">
            <a:off x="5483225" y="3087688"/>
            <a:ext cx="2224088" cy="312737"/>
          </a:xfrm>
          <a:prstGeom prst="curvedUpArrow">
            <a:avLst>
              <a:gd name="adj1" fmla="val 24957"/>
              <a:gd name="adj2" fmla="val 49979"/>
              <a:gd name="adj3" fmla="val 25000"/>
            </a:avLst>
          </a:prstGeom>
          <a:gradFill rotWithShape="0">
            <a:gsLst>
              <a:gs pos="0">
                <a:srgbClr val="BE650B"/>
              </a:gs>
              <a:gs pos="100000">
                <a:srgbClr val="FFFFFF">
                  <a:alpha val="53999"/>
                </a:srgbClr>
              </a:gs>
            </a:gsLst>
            <a:lin ang="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868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2688" y="1370013"/>
            <a:ext cx="3544887" cy="1190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4" name="Text Box 12"/>
          <p:cNvSpPr txBox="1">
            <a:spLocks noChangeArrowheads="1"/>
          </p:cNvSpPr>
          <p:nvPr/>
        </p:nvSpPr>
        <p:spPr bwMode="auto">
          <a:xfrm>
            <a:off x="4978400" y="922338"/>
            <a:ext cx="34909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400" b="1">
                <a:latin typeface="Arial" panose="020B0604020202020204" pitchFamily="34" charset="0"/>
              </a:rPr>
              <a:t>Sensorische Enzymbestimmung</a:t>
            </a:r>
          </a:p>
          <a:p>
            <a:pPr>
              <a:buClrTx/>
              <a:buFontTx/>
              <a:buNone/>
            </a:pPr>
            <a:r>
              <a:rPr lang="en-US" altLang="de-DE" sz="1400" b="1">
                <a:latin typeface="Arial" panose="020B0604020202020204" pitchFamily="34" charset="0"/>
              </a:rPr>
              <a:t>als diagnostisch/therapetischer Marker</a:t>
            </a:r>
          </a:p>
        </p:txBody>
      </p:sp>
      <p:pic>
        <p:nvPicPr>
          <p:cNvPr id="28685" name="Picture 13"/>
          <p:cNvPicPr>
            <a:picLocks noChangeAspect="1" noChangeArrowheads="1"/>
          </p:cNvPicPr>
          <p:nvPr/>
        </p:nvPicPr>
        <p:blipFill>
          <a:blip r:embed="rId7">
            <a:extLst>
              <a:ext uri="{28A0092B-C50C-407E-A947-70E740481C1C}">
                <a14:useLocalDpi xmlns:a14="http://schemas.microsoft.com/office/drawing/2010/main" val="0"/>
              </a:ext>
            </a:extLst>
          </a:blip>
          <a:srcRect l="1619" t="3220" r="6111" b="7417"/>
          <a:stretch>
            <a:fillRect/>
          </a:stretch>
        </p:blipFill>
        <p:spPr bwMode="auto">
          <a:xfrm>
            <a:off x="107950" y="4284663"/>
            <a:ext cx="2128838" cy="1820862"/>
          </a:xfrm>
          <a:prstGeom prst="rect">
            <a:avLst/>
          </a:prstGeom>
          <a:noFill/>
          <a:ln>
            <a:noFill/>
          </a:ln>
          <a:effectLst/>
          <a:extLst>
            <a:ext uri="{909E8E84-426E-40DD-AFC4-6F175D3DCCD1}">
              <a14:hiddenFill xmlns:a14="http://schemas.microsoft.com/office/drawing/2010/main">
                <a:blipFill dpi="0" rotWithShape="0">
                  <a:blip/>
                  <a:srcRect l="1619" t="3220" r="6111" b="741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Text Box 14"/>
          <p:cNvSpPr txBox="1">
            <a:spLocks noChangeArrowheads="1"/>
          </p:cNvSpPr>
          <p:nvPr/>
        </p:nvSpPr>
        <p:spPr bwMode="auto">
          <a:xfrm>
            <a:off x="198438" y="3773488"/>
            <a:ext cx="40211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400" b="1">
                <a:latin typeface="Arial" panose="020B0604020202020204" pitchFamily="34" charset="0"/>
              </a:rPr>
              <a:t>Kombination von Photoaktiven Biomolekülen</a:t>
            </a:r>
          </a:p>
          <a:p>
            <a:pPr>
              <a:buClrTx/>
              <a:buFontTx/>
              <a:buNone/>
            </a:pPr>
            <a:r>
              <a:rPr lang="en-US" altLang="de-DE" sz="1400" b="1">
                <a:latin typeface="Arial" panose="020B0604020202020204" pitchFamily="34" charset="0"/>
              </a:rPr>
              <a:t>mit Elektroden</a:t>
            </a:r>
          </a:p>
        </p:txBody>
      </p:sp>
      <p:pic>
        <p:nvPicPr>
          <p:cNvPr id="286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720000">
            <a:off x="2541588" y="3816350"/>
            <a:ext cx="1185862" cy="1608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8" name="Picture 16"/>
          <p:cNvPicPr>
            <a:picLocks noChangeAspect="1" noChangeArrowheads="1"/>
          </p:cNvPicPr>
          <p:nvPr/>
        </p:nvPicPr>
        <p:blipFill>
          <a:blip r:embed="rId9">
            <a:extLst>
              <a:ext uri="{28A0092B-C50C-407E-A947-70E740481C1C}">
                <a14:useLocalDpi xmlns:a14="http://schemas.microsoft.com/office/drawing/2010/main" val="0"/>
              </a:ext>
            </a:extLst>
          </a:blip>
          <a:srcRect l="3268" t="65176" r="49532" b="-2930"/>
          <a:stretch>
            <a:fillRect/>
          </a:stretch>
        </p:blipFill>
        <p:spPr bwMode="auto">
          <a:xfrm>
            <a:off x="2257425" y="5194300"/>
            <a:ext cx="1614488" cy="950913"/>
          </a:xfrm>
          <a:prstGeom prst="rect">
            <a:avLst/>
          </a:prstGeom>
          <a:noFill/>
          <a:ln>
            <a:noFill/>
          </a:ln>
          <a:effectLst/>
          <a:extLst>
            <a:ext uri="{909E8E84-426E-40DD-AFC4-6F175D3DCCD1}">
              <a14:hiddenFill xmlns:a14="http://schemas.microsoft.com/office/drawing/2010/main">
                <a:blipFill dpi="0" rotWithShape="0">
                  <a:blip/>
                  <a:srcRect l="3268" t="65176" r="49532" b="-293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Text Box 17"/>
          <p:cNvSpPr txBox="1">
            <a:spLocks noChangeArrowheads="1"/>
          </p:cNvSpPr>
          <p:nvPr/>
        </p:nvSpPr>
        <p:spPr bwMode="auto">
          <a:xfrm>
            <a:off x="530225" y="6102350"/>
            <a:ext cx="231616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solidFill>
                  <a:srgbClr val="F2871A"/>
                </a:solidFill>
                <a:latin typeface="Times New Roman" panose="02020603050405020304" pitchFamily="18" charset="0"/>
              </a:rPr>
              <a:t>Stieger et al. J. Mat. Chem. A 2016</a:t>
            </a:r>
          </a:p>
          <a:p>
            <a:pPr>
              <a:buClrTx/>
              <a:buFontTx/>
              <a:buNone/>
            </a:pPr>
            <a:r>
              <a:rPr lang="en-US" altLang="de-DE" sz="1200">
                <a:solidFill>
                  <a:srgbClr val="F2871A"/>
                </a:solidFill>
                <a:latin typeface="Times New Roman" panose="02020603050405020304" pitchFamily="18" charset="0"/>
              </a:rPr>
              <a:t>Ciornii et al. JACS  2017</a:t>
            </a:r>
          </a:p>
          <a:p>
            <a:pPr>
              <a:buClrTx/>
              <a:buFontTx/>
              <a:buNone/>
            </a:pPr>
            <a:r>
              <a:rPr lang="en-US" altLang="de-DE" sz="1200">
                <a:solidFill>
                  <a:srgbClr val="F2871A"/>
                </a:solidFill>
                <a:latin typeface="Times New Roman" panose="02020603050405020304" pitchFamily="18" charset="0"/>
              </a:rPr>
              <a:t>Riedel et al. Angew. Chemie 2019</a:t>
            </a:r>
          </a:p>
        </p:txBody>
      </p:sp>
      <p:sp>
        <p:nvSpPr>
          <p:cNvPr id="28690" name="Text Box 18"/>
          <p:cNvSpPr txBox="1">
            <a:spLocks noChangeArrowheads="1"/>
          </p:cNvSpPr>
          <p:nvPr/>
        </p:nvSpPr>
        <p:spPr bwMode="auto">
          <a:xfrm>
            <a:off x="4824413" y="6065838"/>
            <a:ext cx="33274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eaLnBrk="0" hangingPunct="0">
              <a:buClrTx/>
              <a:buFontTx/>
              <a:buNone/>
            </a:pPr>
            <a:r>
              <a:rPr lang="de-DE" altLang="de-DE" sz="1200">
                <a:solidFill>
                  <a:srgbClr val="F2871A"/>
                </a:solidFill>
              </a:rPr>
              <a:t>Kafka et al.  ECA 2008</a:t>
            </a:r>
          </a:p>
          <a:p>
            <a:pPr eaLnBrk="0" hangingPunct="0">
              <a:buClrTx/>
              <a:buFontTx/>
              <a:buNone/>
            </a:pPr>
            <a:r>
              <a:rPr lang="de-DE" altLang="de-DE" sz="1200">
                <a:solidFill>
                  <a:srgbClr val="F2871A"/>
                </a:solidFill>
              </a:rPr>
              <a:t>Riedel et al.  Anal. Chem. 2014</a:t>
            </a:r>
          </a:p>
          <a:p>
            <a:pPr eaLnBrk="0" hangingPunct="0">
              <a:buClrTx/>
              <a:buFontTx/>
              <a:buNone/>
            </a:pPr>
            <a:r>
              <a:rPr lang="de-DE" altLang="de-DE" sz="1200">
                <a:solidFill>
                  <a:srgbClr val="F2871A"/>
                </a:solidFill>
              </a:rPr>
              <a:t>Heinrich et al. Electrochem. Comm. 2017</a:t>
            </a:r>
          </a:p>
        </p:txBody>
      </p:sp>
      <p:sp>
        <p:nvSpPr>
          <p:cNvPr id="28691" name="Text Box 19"/>
          <p:cNvSpPr txBox="1">
            <a:spLocks noChangeArrowheads="1"/>
          </p:cNvSpPr>
          <p:nvPr/>
        </p:nvSpPr>
        <p:spPr bwMode="auto">
          <a:xfrm>
            <a:off x="4938713" y="3775075"/>
            <a:ext cx="35956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400" b="1">
                <a:latin typeface="Arial" panose="020B0604020202020204" pitchFamily="34" charset="0"/>
              </a:rPr>
              <a:t>Sensorische, spezifische DNA Detektion</a:t>
            </a:r>
          </a:p>
          <a:p>
            <a:pPr>
              <a:buClrTx/>
              <a:buFontTx/>
              <a:buNone/>
            </a:pPr>
            <a:r>
              <a:rPr lang="en-US" altLang="de-DE" sz="1400" b="1">
                <a:latin typeface="Arial" panose="020B0604020202020204" pitchFamily="34" charset="0"/>
              </a:rPr>
              <a:t>- label, labelfrei</a:t>
            </a:r>
          </a:p>
        </p:txBody>
      </p:sp>
      <p:grpSp>
        <p:nvGrpSpPr>
          <p:cNvPr id="28692" name="Group 20"/>
          <p:cNvGrpSpPr>
            <a:grpSpLocks/>
          </p:cNvGrpSpPr>
          <p:nvPr/>
        </p:nvGrpSpPr>
        <p:grpSpPr bwMode="auto">
          <a:xfrm>
            <a:off x="2887663" y="1404938"/>
            <a:ext cx="1743075" cy="2311400"/>
            <a:chOff x="1819" y="885"/>
            <a:chExt cx="1098" cy="1456"/>
          </a:xfrm>
        </p:grpSpPr>
        <p:pic>
          <p:nvPicPr>
            <p:cNvPr id="2869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760000">
              <a:off x="1930" y="1215"/>
              <a:ext cx="690" cy="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694" name="Group 22"/>
            <p:cNvGrpSpPr>
              <a:grpSpLocks/>
            </p:cNvGrpSpPr>
            <p:nvPr/>
          </p:nvGrpSpPr>
          <p:grpSpPr bwMode="auto">
            <a:xfrm>
              <a:off x="1893" y="885"/>
              <a:ext cx="1024" cy="1456"/>
              <a:chOff x="1893" y="885"/>
              <a:chExt cx="1024" cy="1456"/>
            </a:xfrm>
          </p:grpSpPr>
          <p:grpSp>
            <p:nvGrpSpPr>
              <p:cNvPr id="28695" name="Group 23"/>
              <p:cNvGrpSpPr>
                <a:grpSpLocks/>
              </p:cNvGrpSpPr>
              <p:nvPr/>
            </p:nvGrpSpPr>
            <p:grpSpPr bwMode="auto">
              <a:xfrm>
                <a:off x="1904" y="2170"/>
                <a:ext cx="663" cy="172"/>
                <a:chOff x="1904" y="2170"/>
                <a:chExt cx="663" cy="172"/>
              </a:xfrm>
            </p:grpSpPr>
            <p:sp>
              <p:nvSpPr>
                <p:cNvPr id="28696" name="Rectangle 24"/>
                <p:cNvSpPr>
                  <a:spLocks noChangeArrowheads="1"/>
                </p:cNvSpPr>
                <p:nvPr/>
              </p:nvSpPr>
              <p:spPr bwMode="auto">
                <a:xfrm>
                  <a:off x="1904" y="2170"/>
                  <a:ext cx="663" cy="131"/>
                </a:xfrm>
                <a:prstGeom prst="rect">
                  <a:avLst/>
                </a:prstGeom>
                <a:solidFill>
                  <a:srgbClr val="FFFF00"/>
                </a:solidFill>
                <a:ln>
                  <a:noFill/>
                </a:ln>
                <a:effectLst/>
                <a:scene3d>
                  <a:camera prst="legacyObliqueTopRight"/>
                  <a:lightRig rig="legacyFlat3" dir="r"/>
                </a:scene3d>
                <a:sp3d extrusionH="887400" prstMaterial="legacyMatte">
                  <a:bevelT w="13500" h="13500" prst="angle"/>
                  <a:bevelB w="13500" h="13500" prst="angle"/>
                  <a:extrusionClr>
                    <a:srgbClr val="FFFF00"/>
                  </a:extrusionClr>
                  <a:contourClr>
                    <a:srgbClr val="FFFF00"/>
                  </a:contourClr>
                </a:sp3d>
                <a:extLst>
                  <a:ext uri="{91240B29-F687-4F45-9708-019B960494DF}">
                    <a14:hiddenLine xmlns:a14="http://schemas.microsoft.com/office/drawing/2010/main" w="9525" cap="flat">
                      <a:no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de-DE"/>
                </a:p>
              </p:txBody>
            </p:sp>
            <p:sp>
              <p:nvSpPr>
                <p:cNvPr id="28697" name="Text Box 25"/>
                <p:cNvSpPr txBox="1">
                  <a:spLocks noChangeArrowheads="1"/>
                </p:cNvSpPr>
                <p:nvPr/>
              </p:nvSpPr>
              <p:spPr bwMode="auto">
                <a:xfrm>
                  <a:off x="2143" y="2170"/>
                  <a:ext cx="175"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ctr" eaLnBrk="0" hangingPunct="0">
                    <a:buClrTx/>
                    <a:buFontTx/>
                    <a:buNone/>
                  </a:pPr>
                  <a:r>
                    <a:rPr lang="de-DE" altLang="de-DE">
                      <a:latin typeface="Arial" panose="020B0604020202020204" pitchFamily="34" charset="0"/>
                    </a:rPr>
                    <a:t>Au</a:t>
                  </a:r>
                </a:p>
              </p:txBody>
            </p:sp>
          </p:grpSp>
          <p:pic>
            <p:nvPicPr>
              <p:cNvPr id="28698"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
                <a:off x="1964" y="1593"/>
                <a:ext cx="745" cy="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699" name="Group 27"/>
              <p:cNvGrpSpPr>
                <a:grpSpLocks/>
              </p:cNvGrpSpPr>
              <p:nvPr/>
            </p:nvGrpSpPr>
            <p:grpSpPr bwMode="auto">
              <a:xfrm>
                <a:off x="2260" y="1955"/>
                <a:ext cx="154" cy="153"/>
                <a:chOff x="2260" y="1955"/>
                <a:chExt cx="154" cy="153"/>
              </a:xfrm>
            </p:grpSpPr>
            <p:sp>
              <p:nvSpPr>
                <p:cNvPr id="28700" name="Line 28"/>
                <p:cNvSpPr>
                  <a:spLocks noChangeShapeType="1"/>
                </p:cNvSpPr>
                <p:nvPr/>
              </p:nvSpPr>
              <p:spPr bwMode="auto">
                <a:xfrm>
                  <a:off x="2343" y="2038"/>
                  <a:ext cx="0" cy="31"/>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1" name="Line 29"/>
                <p:cNvSpPr>
                  <a:spLocks noChangeShapeType="1"/>
                </p:cNvSpPr>
                <p:nvPr/>
              </p:nvSpPr>
              <p:spPr bwMode="auto">
                <a:xfrm>
                  <a:off x="2343" y="1955"/>
                  <a:ext cx="0" cy="32"/>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2" name="Text Box 30"/>
                <p:cNvSpPr txBox="1">
                  <a:spLocks noChangeArrowheads="1"/>
                </p:cNvSpPr>
                <p:nvPr/>
              </p:nvSpPr>
              <p:spPr bwMode="auto">
                <a:xfrm>
                  <a:off x="2260" y="1974"/>
                  <a:ext cx="154"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eaLnBrk="0" hangingPunct="0">
                    <a:buClrTx/>
                    <a:buFontTx/>
                    <a:buNone/>
                  </a:pPr>
                  <a:r>
                    <a:rPr lang="de-DE" altLang="de-DE" sz="800"/>
                    <a:t>S</a:t>
                  </a:r>
                </a:p>
              </p:txBody>
            </p:sp>
          </p:grpSp>
          <p:grpSp>
            <p:nvGrpSpPr>
              <p:cNvPr id="28703" name="Group 31"/>
              <p:cNvGrpSpPr>
                <a:grpSpLocks/>
              </p:cNvGrpSpPr>
              <p:nvPr/>
            </p:nvGrpSpPr>
            <p:grpSpPr bwMode="auto">
              <a:xfrm>
                <a:off x="2055" y="2010"/>
                <a:ext cx="154" cy="155"/>
                <a:chOff x="2055" y="2010"/>
                <a:chExt cx="154" cy="155"/>
              </a:xfrm>
            </p:grpSpPr>
            <p:sp>
              <p:nvSpPr>
                <p:cNvPr id="28704" name="Line 32"/>
                <p:cNvSpPr>
                  <a:spLocks noChangeShapeType="1"/>
                </p:cNvSpPr>
                <p:nvPr/>
              </p:nvSpPr>
              <p:spPr bwMode="auto">
                <a:xfrm>
                  <a:off x="2134" y="2093"/>
                  <a:ext cx="0" cy="31"/>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5" name="Line 33"/>
                <p:cNvSpPr>
                  <a:spLocks noChangeShapeType="1"/>
                </p:cNvSpPr>
                <p:nvPr/>
              </p:nvSpPr>
              <p:spPr bwMode="auto">
                <a:xfrm>
                  <a:off x="2134" y="2010"/>
                  <a:ext cx="0" cy="33"/>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6" name="Text Box 34"/>
                <p:cNvSpPr txBox="1">
                  <a:spLocks noChangeArrowheads="1"/>
                </p:cNvSpPr>
                <p:nvPr/>
              </p:nvSpPr>
              <p:spPr bwMode="auto">
                <a:xfrm>
                  <a:off x="2055" y="2030"/>
                  <a:ext cx="154"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eaLnBrk="0" hangingPunct="0">
                    <a:buClrTx/>
                    <a:buFontTx/>
                    <a:buNone/>
                  </a:pPr>
                  <a:r>
                    <a:rPr lang="de-DE" altLang="de-DE" sz="800"/>
                    <a:t>S</a:t>
                  </a:r>
                </a:p>
              </p:txBody>
            </p:sp>
          </p:grpSp>
          <p:sp>
            <p:nvSpPr>
              <p:cNvPr id="28707" name="Line 35"/>
              <p:cNvSpPr>
                <a:spLocks noChangeShapeType="1"/>
              </p:cNvSpPr>
              <p:nvPr/>
            </p:nvSpPr>
            <p:spPr bwMode="auto">
              <a:xfrm flipH="1">
                <a:off x="2205" y="1697"/>
                <a:ext cx="38" cy="103"/>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8" name="Line 36"/>
              <p:cNvSpPr>
                <a:spLocks noChangeShapeType="1"/>
              </p:cNvSpPr>
              <p:nvPr/>
            </p:nvSpPr>
            <p:spPr bwMode="auto">
              <a:xfrm>
                <a:off x="2450" y="1646"/>
                <a:ext cx="37" cy="102"/>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709" name="AutoShape 37"/>
              <p:cNvSpPr>
                <a:spLocks noChangeArrowheads="1"/>
              </p:cNvSpPr>
              <p:nvPr/>
            </p:nvSpPr>
            <p:spPr bwMode="auto">
              <a:xfrm rot="6480000" flipV="1">
                <a:off x="2484" y="985"/>
                <a:ext cx="97" cy="296"/>
              </a:xfrm>
              <a:prstGeom prst="curvedLeftArrow">
                <a:avLst>
                  <a:gd name="adj1" fmla="val 19425"/>
                  <a:gd name="adj2" fmla="val 82660"/>
                  <a:gd name="adj3" fmla="val 42648"/>
                </a:avLst>
              </a:prstGeom>
              <a:solidFill>
                <a:srgbClr val="99CCFF"/>
              </a:solidFill>
              <a:ln w="9360" cap="sq">
                <a:solidFill>
                  <a:srgbClr val="005BA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8710" name="Text Box 38"/>
              <p:cNvSpPr txBox="1">
                <a:spLocks noChangeArrowheads="1"/>
              </p:cNvSpPr>
              <p:nvPr/>
            </p:nvSpPr>
            <p:spPr bwMode="auto">
              <a:xfrm>
                <a:off x="2290" y="885"/>
                <a:ext cx="170" cy="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ctr" eaLnBrk="0" hangingPunct="0">
                  <a:buClrTx/>
                  <a:buFontTx/>
                  <a:buNone/>
                </a:pPr>
                <a:r>
                  <a:rPr lang="de-DE" altLang="de-DE" sz="1400">
                    <a:latin typeface="Arial" panose="020B0604020202020204" pitchFamily="34" charset="0"/>
                  </a:rPr>
                  <a:t>O</a:t>
                </a:r>
                <a:r>
                  <a:rPr lang="de-DE" altLang="de-DE" sz="1400" baseline="-25000">
                    <a:latin typeface="Arial" panose="020B0604020202020204" pitchFamily="34" charset="0"/>
                  </a:rPr>
                  <a:t>2</a:t>
                </a:r>
              </a:p>
            </p:txBody>
          </p:sp>
          <p:grpSp>
            <p:nvGrpSpPr>
              <p:cNvPr id="28711" name="Group 39"/>
              <p:cNvGrpSpPr>
                <a:grpSpLocks/>
              </p:cNvGrpSpPr>
              <p:nvPr/>
            </p:nvGrpSpPr>
            <p:grpSpPr bwMode="auto">
              <a:xfrm>
                <a:off x="2603" y="1552"/>
                <a:ext cx="159" cy="531"/>
                <a:chOff x="2603" y="1552"/>
                <a:chExt cx="159" cy="531"/>
              </a:xfrm>
            </p:grpSpPr>
            <p:sp>
              <p:nvSpPr>
                <p:cNvPr id="28712" name="AutoShape 40"/>
                <p:cNvSpPr>
                  <a:spLocks noChangeArrowheads="1"/>
                </p:cNvSpPr>
                <p:nvPr/>
              </p:nvSpPr>
              <p:spPr bwMode="auto">
                <a:xfrm>
                  <a:off x="2603" y="1552"/>
                  <a:ext cx="159" cy="465"/>
                </a:xfrm>
                <a:prstGeom prst="upArrow">
                  <a:avLst>
                    <a:gd name="adj1" fmla="val 50000"/>
                    <a:gd name="adj2" fmla="val 73073"/>
                  </a:avLst>
                </a:prstGeom>
                <a:solidFill>
                  <a:srgbClr val="CCFFCC"/>
                </a:solidFill>
                <a:ln w="9360" cap="sq">
                  <a:solidFill>
                    <a:srgbClr val="005BA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8713" name="Text Box 41"/>
                <p:cNvSpPr txBox="1">
                  <a:spLocks noChangeArrowheads="1"/>
                </p:cNvSpPr>
                <p:nvPr/>
              </p:nvSpPr>
              <p:spPr bwMode="auto">
                <a:xfrm>
                  <a:off x="2654" y="1738"/>
                  <a:ext cx="56"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ctr" eaLnBrk="0" hangingPunct="0">
                    <a:buClrTx/>
                    <a:buFontTx/>
                    <a:buNone/>
                  </a:pPr>
                  <a:r>
                    <a:rPr lang="de-DE" altLang="de-DE"/>
                    <a:t>e</a:t>
                  </a:r>
                  <a:r>
                    <a:rPr lang="de-DE" altLang="de-DE" baseline="30000"/>
                    <a:t>-</a:t>
                  </a:r>
                </a:p>
              </p:txBody>
            </p:sp>
          </p:grpSp>
          <p:sp>
            <p:nvSpPr>
              <p:cNvPr id="28714" name="Text Box 42"/>
              <p:cNvSpPr txBox="1">
                <a:spLocks noChangeArrowheads="1"/>
              </p:cNvSpPr>
              <p:nvPr/>
            </p:nvSpPr>
            <p:spPr bwMode="auto">
              <a:xfrm>
                <a:off x="2599" y="983"/>
                <a:ext cx="318"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de-DE" altLang="de-DE" sz="1400">
                    <a:latin typeface="Arial" panose="020B0604020202020204" pitchFamily="34" charset="0"/>
                  </a:rPr>
                  <a:t>H</a:t>
                </a:r>
                <a:r>
                  <a:rPr lang="de-DE" altLang="de-DE" sz="1400" baseline="-25000">
                    <a:latin typeface="Arial" panose="020B0604020202020204" pitchFamily="34" charset="0"/>
                  </a:rPr>
                  <a:t>2</a:t>
                </a:r>
                <a:r>
                  <a:rPr lang="de-DE" altLang="de-DE" sz="1400">
                    <a:latin typeface="Arial" panose="020B0604020202020204" pitchFamily="34" charset="0"/>
                  </a:rPr>
                  <a:t>O</a:t>
                </a:r>
              </a:p>
            </p:txBody>
          </p:sp>
        </p:grpSp>
      </p:grpSp>
      <p:pic>
        <p:nvPicPr>
          <p:cNvPr id="28715"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 y="1379538"/>
            <a:ext cx="1568450" cy="1354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16" name="Picture 44"/>
          <p:cNvPicPr>
            <a:picLocks noChangeAspect="1" noChangeArrowheads="1"/>
          </p:cNvPicPr>
          <p:nvPr/>
        </p:nvPicPr>
        <p:blipFill>
          <a:blip r:embed="rId13">
            <a:extLst>
              <a:ext uri="{28A0092B-C50C-407E-A947-70E740481C1C}">
                <a14:useLocalDpi xmlns:a14="http://schemas.microsoft.com/office/drawing/2010/main" val="0"/>
              </a:ext>
            </a:extLst>
          </a:blip>
          <a:srcRect l="30838" r="30313" b="49974"/>
          <a:stretch>
            <a:fillRect/>
          </a:stretch>
        </p:blipFill>
        <p:spPr bwMode="auto">
          <a:xfrm>
            <a:off x="1781175" y="1439863"/>
            <a:ext cx="1412875" cy="1008062"/>
          </a:xfrm>
          <a:prstGeom prst="rect">
            <a:avLst/>
          </a:prstGeom>
          <a:noFill/>
          <a:ln>
            <a:noFill/>
          </a:ln>
          <a:effectLst/>
          <a:extLst>
            <a:ext uri="{909E8E84-426E-40DD-AFC4-6F175D3DCCD1}">
              <a14:hiddenFill xmlns:a14="http://schemas.microsoft.com/office/drawing/2010/main">
                <a:blipFill dpi="0" rotWithShape="0">
                  <a:blip/>
                  <a:srcRect l="30838" r="30313" b="4997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17" name="Picture 45"/>
          <p:cNvPicPr>
            <a:picLocks noChangeAspect="1" noChangeArrowheads="1"/>
          </p:cNvPicPr>
          <p:nvPr/>
        </p:nvPicPr>
        <p:blipFill>
          <a:blip r:embed="rId14" cstate="print">
            <a:extLst>
              <a:ext uri="{28A0092B-C50C-407E-A947-70E740481C1C}">
                <a14:useLocalDpi xmlns:a14="http://schemas.microsoft.com/office/drawing/2010/main" val="0"/>
              </a:ext>
            </a:extLst>
          </a:blip>
          <a:srcRect l="49944"/>
          <a:stretch>
            <a:fillRect/>
          </a:stretch>
        </p:blipFill>
        <p:spPr bwMode="auto">
          <a:xfrm>
            <a:off x="1703388" y="2441575"/>
            <a:ext cx="1449387" cy="1044575"/>
          </a:xfrm>
          <a:prstGeom prst="rect">
            <a:avLst/>
          </a:prstGeom>
          <a:noFill/>
          <a:ln>
            <a:noFill/>
          </a:ln>
          <a:effectLst/>
          <a:extLst>
            <a:ext uri="{909E8E84-426E-40DD-AFC4-6F175D3DCCD1}">
              <a14:hiddenFill xmlns:a14="http://schemas.microsoft.com/office/drawing/2010/main">
                <a:blipFill dpi="0" rotWithShape="0">
                  <a:blip/>
                  <a:srcRect l="4994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18" name="Text Box 46"/>
          <p:cNvSpPr txBox="1">
            <a:spLocks noChangeArrowheads="1"/>
          </p:cNvSpPr>
          <p:nvPr/>
        </p:nvSpPr>
        <p:spPr bwMode="auto">
          <a:xfrm>
            <a:off x="184150" y="2776538"/>
            <a:ext cx="157480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eaLnBrk="0" hangingPunct="0">
              <a:buClrTx/>
              <a:buFontTx/>
              <a:buNone/>
            </a:pPr>
            <a:r>
              <a:rPr lang="de-DE" altLang="de-DE" sz="1200">
                <a:solidFill>
                  <a:srgbClr val="F2871A"/>
                </a:solidFill>
                <a:latin typeface="Arial" panose="020B0604020202020204" pitchFamily="34" charset="0"/>
              </a:rPr>
              <a:t>Sarauli et a. </a:t>
            </a:r>
          </a:p>
          <a:p>
            <a:pPr eaLnBrk="0" hangingPunct="0">
              <a:buClrTx/>
              <a:buFontTx/>
              <a:buNone/>
            </a:pPr>
            <a:r>
              <a:rPr lang="de-DE" altLang="de-DE" sz="1200">
                <a:solidFill>
                  <a:srgbClr val="F2871A"/>
                </a:solidFill>
                <a:latin typeface="Arial" panose="020B0604020202020204" pitchFamily="34" charset="0"/>
              </a:rPr>
              <a:t>ACS Catalysis 2015</a:t>
            </a:r>
          </a:p>
          <a:p>
            <a:pPr eaLnBrk="0" hangingPunct="0">
              <a:buClrTx/>
              <a:buFontTx/>
              <a:buNone/>
            </a:pPr>
            <a:r>
              <a:rPr lang="de-DE" altLang="de-DE" sz="1200">
                <a:solidFill>
                  <a:srgbClr val="F2871A"/>
                </a:solidFill>
                <a:latin typeface="Arial" panose="020B0604020202020204" pitchFamily="34" charset="0"/>
              </a:rPr>
              <a:t>Scherbahn et al. </a:t>
            </a:r>
          </a:p>
          <a:p>
            <a:pPr eaLnBrk="0" hangingPunct="0">
              <a:buClrTx/>
              <a:buFontTx/>
              <a:buNone/>
            </a:pPr>
            <a:r>
              <a:rPr lang="de-DE" altLang="de-DE" sz="1200">
                <a:solidFill>
                  <a:srgbClr val="F2871A"/>
                </a:solidFill>
                <a:latin typeface="Arial" panose="020B0604020202020204" pitchFamily="34" charset="0"/>
              </a:rPr>
              <a:t>Bios. Bioelectr. 2014</a:t>
            </a:r>
          </a:p>
        </p:txBody>
      </p:sp>
      <p:sp>
        <p:nvSpPr>
          <p:cNvPr id="28719" name="Text Box 47"/>
          <p:cNvSpPr txBox="1">
            <a:spLocks noChangeArrowheads="1"/>
          </p:cNvSpPr>
          <p:nvPr/>
        </p:nvSpPr>
        <p:spPr bwMode="auto">
          <a:xfrm>
            <a:off x="5308600" y="3482975"/>
            <a:ext cx="22352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solidFill>
                  <a:srgbClr val="F2871A"/>
                </a:solidFill>
                <a:latin typeface="Times New Roman" panose="02020603050405020304" pitchFamily="18" charset="0"/>
              </a:rPr>
              <a:t>Göbel et al. Electroanalysis 2016 </a:t>
            </a:r>
          </a:p>
        </p:txBody>
      </p:sp>
      <p:sp>
        <p:nvSpPr>
          <p:cNvPr id="28720" name="AutoShape 48"/>
          <p:cNvSpPr>
            <a:spLocks noChangeArrowheads="1"/>
          </p:cNvSpPr>
          <p:nvPr/>
        </p:nvSpPr>
        <p:spPr bwMode="auto">
          <a:xfrm>
            <a:off x="5326063" y="2270125"/>
            <a:ext cx="288925" cy="46038"/>
          </a:xfrm>
          <a:prstGeom prst="rightArrow">
            <a:avLst>
              <a:gd name="adj1" fmla="val 50000"/>
              <a:gd name="adj2" fmla="val 49974"/>
            </a:avLst>
          </a:prstGeom>
          <a:solidFill>
            <a:srgbClr val="F2871A"/>
          </a:solidFill>
          <a:ln w="25560" cap="sq">
            <a:solidFill>
              <a:srgbClr val="B2621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8721" name="Text Box 49"/>
          <p:cNvSpPr txBox="1">
            <a:spLocks noChangeArrowheads="1"/>
          </p:cNvSpPr>
          <p:nvPr/>
        </p:nvSpPr>
        <p:spPr bwMode="auto">
          <a:xfrm>
            <a:off x="5624513" y="2171700"/>
            <a:ext cx="27813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Arial" panose="020B0604020202020204" pitchFamily="34" charset="0"/>
              </a:rPr>
              <a:t>COMT – Target bei Parkinson therapie</a:t>
            </a:r>
          </a:p>
        </p:txBody>
      </p:sp>
      <p:sp>
        <p:nvSpPr>
          <p:cNvPr id="28722" name="Text Box 50"/>
          <p:cNvSpPr txBox="1">
            <a:spLocks noChangeArrowheads="1"/>
          </p:cNvSpPr>
          <p:nvPr/>
        </p:nvSpPr>
        <p:spPr bwMode="auto">
          <a:xfrm>
            <a:off x="-14288" y="5110163"/>
            <a:ext cx="1073151"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3D Elektroden</a:t>
            </a:r>
          </a:p>
        </p:txBody>
      </p:sp>
      <p:sp>
        <p:nvSpPr>
          <p:cNvPr id="28723" name="Text Box 51"/>
          <p:cNvSpPr txBox="1">
            <a:spLocks noChangeArrowheads="1"/>
          </p:cNvSpPr>
          <p:nvPr/>
        </p:nvSpPr>
        <p:spPr bwMode="auto">
          <a:xfrm>
            <a:off x="134938" y="1296988"/>
            <a:ext cx="7048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Times New Roman" panose="02020603050405020304" pitchFamily="18" charset="0"/>
              </a:rPr>
              <a:t>Anoden:</a:t>
            </a:r>
          </a:p>
        </p:txBody>
      </p:sp>
      <p:sp>
        <p:nvSpPr>
          <p:cNvPr id="28724" name="Text Box 52"/>
          <p:cNvSpPr txBox="1">
            <a:spLocks noChangeArrowheads="1"/>
          </p:cNvSpPr>
          <p:nvPr/>
        </p:nvSpPr>
        <p:spPr bwMode="auto">
          <a:xfrm>
            <a:off x="3186113" y="1223963"/>
            <a:ext cx="795337"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1200">
                <a:latin typeface="Arial" panose="020B0604020202020204" pitchFamily="34" charset="0"/>
              </a:rPr>
              <a:t>Katoden:</a:t>
            </a:r>
          </a:p>
        </p:txBody>
      </p:sp>
      <p:grpSp>
        <p:nvGrpSpPr>
          <p:cNvPr id="28725" name="Group 53"/>
          <p:cNvGrpSpPr>
            <a:grpSpLocks/>
          </p:cNvGrpSpPr>
          <p:nvPr/>
        </p:nvGrpSpPr>
        <p:grpSpPr bwMode="auto">
          <a:xfrm>
            <a:off x="4210050" y="4343400"/>
            <a:ext cx="2281238" cy="1458913"/>
            <a:chOff x="2652" y="2736"/>
            <a:chExt cx="1437" cy="919"/>
          </a:xfrm>
        </p:grpSpPr>
        <p:sp>
          <p:nvSpPr>
            <p:cNvPr id="28726" name="Text Box 54"/>
            <p:cNvSpPr txBox="1">
              <a:spLocks noChangeArrowheads="1"/>
            </p:cNvSpPr>
            <p:nvPr/>
          </p:nvSpPr>
          <p:spPr bwMode="auto">
            <a:xfrm>
              <a:off x="3954" y="3031"/>
              <a:ext cx="42" cy="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8727" name="Text Box 55"/>
            <p:cNvSpPr txBox="1">
              <a:spLocks noChangeArrowheads="1"/>
            </p:cNvSpPr>
            <p:nvPr/>
          </p:nvSpPr>
          <p:spPr bwMode="auto">
            <a:xfrm>
              <a:off x="3940" y="3183"/>
              <a:ext cx="42" cy="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28728" name="Group 56"/>
            <p:cNvGrpSpPr>
              <a:grpSpLocks/>
            </p:cNvGrpSpPr>
            <p:nvPr/>
          </p:nvGrpSpPr>
          <p:grpSpPr bwMode="auto">
            <a:xfrm>
              <a:off x="2996" y="2874"/>
              <a:ext cx="858" cy="649"/>
              <a:chOff x="2996" y="2874"/>
              <a:chExt cx="858" cy="649"/>
            </a:xfrm>
          </p:grpSpPr>
          <p:pic>
            <p:nvPicPr>
              <p:cNvPr id="28729" name="Picture 5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2" y="2970"/>
                <a:ext cx="51"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0" name="Picture 5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63" y="3446"/>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1" name="Picture 5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36" y="3387"/>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2" name="Picture 6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4" y="3439"/>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3" name="Picture 6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69" y="3269"/>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88" y="3477"/>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5" name="Picture 6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31" y="3031"/>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6" name="Picture 6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55" y="3365"/>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7" name="Picture 6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7" y="3239"/>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8" name="Picture 6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73" y="3184"/>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39" name="Picture 6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43" y="3358"/>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0" name="Picture 6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19" y="3090"/>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1" name="Picture 6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80" y="3184"/>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2" name="Picture 7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72" y="3306"/>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3" name="Picture 7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45" y="3462"/>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4" name="Picture 7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19" y="2971"/>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5" name="Picture 7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13" y="3468"/>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6" name="Picture 7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42" y="3349"/>
                <a:ext cx="51"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7" name="Picture 7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10" y="3215"/>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8" name="Picture 7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96" y="3387"/>
                <a:ext cx="51"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49" name="Picture 7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34" y="3045"/>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0" name="Picture 7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81" y="2910"/>
                <a:ext cx="51"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1" name="Picture 7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60" y="3112"/>
                <a:ext cx="51"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2" name="Picture 8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3" y="3202"/>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3" name="Picture 8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3" y="2874"/>
                <a:ext cx="50" cy="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4" name="Picture 8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2" y="3268"/>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55" name="Picture 8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2" y="3148"/>
                <a:ext cx="50" cy="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8756" name="AutoShape 84"/>
            <p:cNvSpPr>
              <a:spLocks noChangeArrowheads="1"/>
            </p:cNvSpPr>
            <p:nvPr/>
          </p:nvSpPr>
          <p:spPr bwMode="auto">
            <a:xfrm>
              <a:off x="3023" y="3634"/>
              <a:ext cx="812" cy="21"/>
            </a:xfrm>
            <a:prstGeom prst="cube">
              <a:avLst>
                <a:gd name="adj" fmla="val 61037"/>
              </a:avLst>
            </a:prstGeom>
            <a:solidFill>
              <a:srgbClr val="0084D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8757" name="Picture 8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66" y="3324"/>
              <a:ext cx="38" cy="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758" name="Group 86"/>
            <p:cNvGrpSpPr>
              <a:grpSpLocks/>
            </p:cNvGrpSpPr>
            <p:nvPr/>
          </p:nvGrpSpPr>
          <p:grpSpPr bwMode="auto">
            <a:xfrm>
              <a:off x="2652" y="2907"/>
              <a:ext cx="1437" cy="737"/>
              <a:chOff x="2652" y="2907"/>
              <a:chExt cx="1437" cy="737"/>
            </a:xfrm>
          </p:grpSpPr>
          <p:pic>
            <p:nvPicPr>
              <p:cNvPr id="28759" name="Picture 8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76" y="2909"/>
                <a:ext cx="1013" cy="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760" name="Group 88"/>
              <p:cNvGrpSpPr>
                <a:grpSpLocks/>
              </p:cNvGrpSpPr>
              <p:nvPr/>
            </p:nvGrpSpPr>
            <p:grpSpPr bwMode="auto">
              <a:xfrm>
                <a:off x="3049" y="3561"/>
                <a:ext cx="749" cy="82"/>
                <a:chOff x="3049" y="3561"/>
                <a:chExt cx="749" cy="82"/>
              </a:xfrm>
            </p:grpSpPr>
            <p:grpSp>
              <p:nvGrpSpPr>
                <p:cNvPr id="28761" name="Group 89"/>
                <p:cNvGrpSpPr>
                  <a:grpSpLocks/>
                </p:cNvGrpSpPr>
                <p:nvPr/>
              </p:nvGrpSpPr>
              <p:grpSpPr bwMode="auto">
                <a:xfrm>
                  <a:off x="3049" y="3581"/>
                  <a:ext cx="749" cy="61"/>
                  <a:chOff x="3049" y="3581"/>
                  <a:chExt cx="749" cy="61"/>
                </a:xfrm>
              </p:grpSpPr>
              <p:grpSp>
                <p:nvGrpSpPr>
                  <p:cNvPr id="28762" name="Group 90"/>
                  <p:cNvGrpSpPr>
                    <a:grpSpLocks/>
                  </p:cNvGrpSpPr>
                  <p:nvPr/>
                </p:nvGrpSpPr>
                <p:grpSpPr bwMode="auto">
                  <a:xfrm>
                    <a:off x="3299" y="3581"/>
                    <a:ext cx="13" cy="61"/>
                    <a:chOff x="3299" y="3581"/>
                    <a:chExt cx="13" cy="61"/>
                  </a:xfrm>
                </p:grpSpPr>
                <p:pic>
                  <p:nvPicPr>
                    <p:cNvPr id="28763" name="Picture 9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64" name="Picture 9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65" name="Group 93"/>
                  <p:cNvGrpSpPr>
                    <a:grpSpLocks/>
                  </p:cNvGrpSpPr>
                  <p:nvPr/>
                </p:nvGrpSpPr>
                <p:grpSpPr bwMode="auto">
                  <a:xfrm>
                    <a:off x="3344" y="3581"/>
                    <a:ext cx="13" cy="61"/>
                    <a:chOff x="3344" y="3581"/>
                    <a:chExt cx="13" cy="61"/>
                  </a:xfrm>
                </p:grpSpPr>
                <p:pic>
                  <p:nvPicPr>
                    <p:cNvPr id="28766" name="Picture 9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67" name="Picture 9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68" name="Group 96"/>
                  <p:cNvGrpSpPr>
                    <a:grpSpLocks/>
                  </p:cNvGrpSpPr>
                  <p:nvPr/>
                </p:nvGrpSpPr>
                <p:grpSpPr bwMode="auto">
                  <a:xfrm>
                    <a:off x="3329" y="3581"/>
                    <a:ext cx="13" cy="61"/>
                    <a:chOff x="3329" y="3581"/>
                    <a:chExt cx="13" cy="61"/>
                  </a:xfrm>
                </p:grpSpPr>
                <p:pic>
                  <p:nvPicPr>
                    <p:cNvPr id="28769" name="Picture 9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70" name="Picture 9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71" name="Group 99"/>
                  <p:cNvGrpSpPr>
                    <a:grpSpLocks/>
                  </p:cNvGrpSpPr>
                  <p:nvPr/>
                </p:nvGrpSpPr>
                <p:grpSpPr bwMode="auto">
                  <a:xfrm>
                    <a:off x="3313" y="3581"/>
                    <a:ext cx="13" cy="61"/>
                    <a:chOff x="3313" y="3581"/>
                    <a:chExt cx="13" cy="61"/>
                  </a:xfrm>
                </p:grpSpPr>
                <p:pic>
                  <p:nvPicPr>
                    <p:cNvPr id="28772" name="Picture 10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1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73" name="Picture 10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1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74" name="Group 102"/>
                  <p:cNvGrpSpPr>
                    <a:grpSpLocks/>
                  </p:cNvGrpSpPr>
                  <p:nvPr/>
                </p:nvGrpSpPr>
                <p:grpSpPr bwMode="auto">
                  <a:xfrm>
                    <a:off x="3285" y="3581"/>
                    <a:ext cx="13" cy="61"/>
                    <a:chOff x="3285" y="3581"/>
                    <a:chExt cx="13" cy="61"/>
                  </a:xfrm>
                </p:grpSpPr>
                <p:pic>
                  <p:nvPicPr>
                    <p:cNvPr id="28775" name="Picture 10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76" name="Picture 10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77" name="Group 105"/>
                  <p:cNvGrpSpPr>
                    <a:grpSpLocks/>
                  </p:cNvGrpSpPr>
                  <p:nvPr/>
                </p:nvGrpSpPr>
                <p:grpSpPr bwMode="auto">
                  <a:xfrm>
                    <a:off x="3270" y="3581"/>
                    <a:ext cx="13" cy="61"/>
                    <a:chOff x="3270" y="3581"/>
                    <a:chExt cx="13" cy="61"/>
                  </a:xfrm>
                </p:grpSpPr>
                <p:pic>
                  <p:nvPicPr>
                    <p:cNvPr id="28778" name="Picture 10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7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79" name="Picture 10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7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80" name="Group 108"/>
                  <p:cNvGrpSpPr>
                    <a:grpSpLocks/>
                  </p:cNvGrpSpPr>
                  <p:nvPr/>
                </p:nvGrpSpPr>
                <p:grpSpPr bwMode="auto">
                  <a:xfrm>
                    <a:off x="3255" y="3581"/>
                    <a:ext cx="13" cy="61"/>
                    <a:chOff x="3255" y="3581"/>
                    <a:chExt cx="13" cy="61"/>
                  </a:xfrm>
                </p:grpSpPr>
                <p:pic>
                  <p:nvPicPr>
                    <p:cNvPr id="28781" name="Picture 10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5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82" name="Picture 1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5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83" name="Group 111"/>
                  <p:cNvGrpSpPr>
                    <a:grpSpLocks/>
                  </p:cNvGrpSpPr>
                  <p:nvPr/>
                </p:nvGrpSpPr>
                <p:grpSpPr bwMode="auto">
                  <a:xfrm>
                    <a:off x="3241" y="3581"/>
                    <a:ext cx="13" cy="61"/>
                    <a:chOff x="3241" y="3581"/>
                    <a:chExt cx="13" cy="61"/>
                  </a:xfrm>
                </p:grpSpPr>
                <p:pic>
                  <p:nvPicPr>
                    <p:cNvPr id="28784" name="Picture 1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4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85" name="Picture 11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4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86" name="Group 114"/>
                  <p:cNvGrpSpPr>
                    <a:grpSpLocks/>
                  </p:cNvGrpSpPr>
                  <p:nvPr/>
                </p:nvGrpSpPr>
                <p:grpSpPr bwMode="auto">
                  <a:xfrm>
                    <a:off x="3226" y="3581"/>
                    <a:ext cx="13" cy="61"/>
                    <a:chOff x="3226" y="3581"/>
                    <a:chExt cx="13" cy="61"/>
                  </a:xfrm>
                </p:grpSpPr>
                <p:pic>
                  <p:nvPicPr>
                    <p:cNvPr id="28787" name="Picture 1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88" name="Picture 11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89" name="Group 117"/>
                  <p:cNvGrpSpPr>
                    <a:grpSpLocks/>
                  </p:cNvGrpSpPr>
                  <p:nvPr/>
                </p:nvGrpSpPr>
                <p:grpSpPr bwMode="auto">
                  <a:xfrm>
                    <a:off x="3211" y="3581"/>
                    <a:ext cx="13" cy="61"/>
                    <a:chOff x="3211" y="3581"/>
                    <a:chExt cx="13" cy="61"/>
                  </a:xfrm>
                </p:grpSpPr>
                <p:pic>
                  <p:nvPicPr>
                    <p:cNvPr id="28790" name="Picture 1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1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91" name="Picture 1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1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92" name="Group 120"/>
                  <p:cNvGrpSpPr>
                    <a:grpSpLocks/>
                  </p:cNvGrpSpPr>
                  <p:nvPr/>
                </p:nvGrpSpPr>
                <p:grpSpPr bwMode="auto">
                  <a:xfrm>
                    <a:off x="3196" y="3581"/>
                    <a:ext cx="13" cy="61"/>
                    <a:chOff x="3196" y="3581"/>
                    <a:chExt cx="13" cy="61"/>
                  </a:xfrm>
                </p:grpSpPr>
                <p:pic>
                  <p:nvPicPr>
                    <p:cNvPr id="28793" name="Picture 12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9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94" name="Picture 12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9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95" name="Group 123"/>
                  <p:cNvGrpSpPr>
                    <a:grpSpLocks/>
                  </p:cNvGrpSpPr>
                  <p:nvPr/>
                </p:nvGrpSpPr>
                <p:grpSpPr bwMode="auto">
                  <a:xfrm>
                    <a:off x="3182" y="3581"/>
                    <a:ext cx="13" cy="61"/>
                    <a:chOff x="3182" y="3581"/>
                    <a:chExt cx="13" cy="61"/>
                  </a:xfrm>
                </p:grpSpPr>
                <p:pic>
                  <p:nvPicPr>
                    <p:cNvPr id="28796" name="Picture 12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8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797" name="Picture 12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8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798" name="Group 126"/>
                  <p:cNvGrpSpPr>
                    <a:grpSpLocks/>
                  </p:cNvGrpSpPr>
                  <p:nvPr/>
                </p:nvGrpSpPr>
                <p:grpSpPr bwMode="auto">
                  <a:xfrm>
                    <a:off x="3167" y="3581"/>
                    <a:ext cx="13" cy="61"/>
                    <a:chOff x="3167" y="3581"/>
                    <a:chExt cx="13" cy="61"/>
                  </a:xfrm>
                </p:grpSpPr>
                <p:pic>
                  <p:nvPicPr>
                    <p:cNvPr id="28799" name="Picture 12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00" name="Picture 12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01" name="Group 129"/>
                  <p:cNvGrpSpPr>
                    <a:grpSpLocks/>
                  </p:cNvGrpSpPr>
                  <p:nvPr/>
                </p:nvGrpSpPr>
                <p:grpSpPr bwMode="auto">
                  <a:xfrm>
                    <a:off x="3152" y="3581"/>
                    <a:ext cx="13" cy="61"/>
                    <a:chOff x="3152" y="3581"/>
                    <a:chExt cx="13" cy="61"/>
                  </a:xfrm>
                </p:grpSpPr>
                <p:pic>
                  <p:nvPicPr>
                    <p:cNvPr id="28802" name="Picture 13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03" name="Picture 13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04" name="Group 132"/>
                  <p:cNvGrpSpPr>
                    <a:grpSpLocks/>
                  </p:cNvGrpSpPr>
                  <p:nvPr/>
                </p:nvGrpSpPr>
                <p:grpSpPr bwMode="auto">
                  <a:xfrm>
                    <a:off x="3137" y="3581"/>
                    <a:ext cx="13" cy="61"/>
                    <a:chOff x="3137" y="3581"/>
                    <a:chExt cx="13" cy="61"/>
                  </a:xfrm>
                </p:grpSpPr>
                <p:pic>
                  <p:nvPicPr>
                    <p:cNvPr id="28805" name="Picture 13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3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06" name="Picture 13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3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07" name="Group 135"/>
                  <p:cNvGrpSpPr>
                    <a:grpSpLocks/>
                  </p:cNvGrpSpPr>
                  <p:nvPr/>
                </p:nvGrpSpPr>
                <p:grpSpPr bwMode="auto">
                  <a:xfrm>
                    <a:off x="3123" y="3581"/>
                    <a:ext cx="13" cy="61"/>
                    <a:chOff x="3123" y="3581"/>
                    <a:chExt cx="13" cy="61"/>
                  </a:xfrm>
                </p:grpSpPr>
                <p:pic>
                  <p:nvPicPr>
                    <p:cNvPr id="28808" name="Picture 13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09" name="Picture 13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10" name="Group 138"/>
                  <p:cNvGrpSpPr>
                    <a:grpSpLocks/>
                  </p:cNvGrpSpPr>
                  <p:nvPr/>
                </p:nvGrpSpPr>
                <p:grpSpPr bwMode="auto">
                  <a:xfrm>
                    <a:off x="3108" y="3581"/>
                    <a:ext cx="13" cy="61"/>
                    <a:chOff x="3108" y="3581"/>
                    <a:chExt cx="13" cy="61"/>
                  </a:xfrm>
                </p:grpSpPr>
                <p:pic>
                  <p:nvPicPr>
                    <p:cNvPr id="28811" name="Picture 13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0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12" name="Picture 14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0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13" name="Group 141"/>
                  <p:cNvGrpSpPr>
                    <a:grpSpLocks/>
                  </p:cNvGrpSpPr>
                  <p:nvPr/>
                </p:nvGrpSpPr>
                <p:grpSpPr bwMode="auto">
                  <a:xfrm>
                    <a:off x="3078" y="3581"/>
                    <a:ext cx="13" cy="61"/>
                    <a:chOff x="3078" y="3581"/>
                    <a:chExt cx="13" cy="61"/>
                  </a:xfrm>
                </p:grpSpPr>
                <p:pic>
                  <p:nvPicPr>
                    <p:cNvPr id="28814" name="Picture 14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7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15" name="Picture 14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7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16" name="Group 144"/>
                  <p:cNvGrpSpPr>
                    <a:grpSpLocks/>
                  </p:cNvGrpSpPr>
                  <p:nvPr/>
                </p:nvGrpSpPr>
                <p:grpSpPr bwMode="auto">
                  <a:xfrm>
                    <a:off x="3064" y="3581"/>
                    <a:ext cx="13" cy="61"/>
                    <a:chOff x="3064" y="3581"/>
                    <a:chExt cx="13" cy="61"/>
                  </a:xfrm>
                </p:grpSpPr>
                <p:pic>
                  <p:nvPicPr>
                    <p:cNvPr id="28817" name="Picture 14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18" name="Picture 14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19" name="Group 147"/>
                  <p:cNvGrpSpPr>
                    <a:grpSpLocks/>
                  </p:cNvGrpSpPr>
                  <p:nvPr/>
                </p:nvGrpSpPr>
                <p:grpSpPr bwMode="auto">
                  <a:xfrm>
                    <a:off x="3049" y="3581"/>
                    <a:ext cx="13" cy="61"/>
                    <a:chOff x="3049" y="3581"/>
                    <a:chExt cx="13" cy="61"/>
                  </a:xfrm>
                </p:grpSpPr>
                <p:pic>
                  <p:nvPicPr>
                    <p:cNvPr id="28820" name="Picture 14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4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21" name="Picture 14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4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22" name="Group 150"/>
                  <p:cNvGrpSpPr>
                    <a:grpSpLocks/>
                  </p:cNvGrpSpPr>
                  <p:nvPr/>
                </p:nvGrpSpPr>
                <p:grpSpPr bwMode="auto">
                  <a:xfrm>
                    <a:off x="3373" y="3581"/>
                    <a:ext cx="13" cy="61"/>
                    <a:chOff x="3373" y="3581"/>
                    <a:chExt cx="13" cy="61"/>
                  </a:xfrm>
                </p:grpSpPr>
                <p:pic>
                  <p:nvPicPr>
                    <p:cNvPr id="28823" name="Picture 15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7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24" name="Picture 15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7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25" name="Group 153"/>
                  <p:cNvGrpSpPr>
                    <a:grpSpLocks/>
                  </p:cNvGrpSpPr>
                  <p:nvPr/>
                </p:nvGrpSpPr>
                <p:grpSpPr bwMode="auto">
                  <a:xfrm>
                    <a:off x="3462" y="3581"/>
                    <a:ext cx="13" cy="61"/>
                    <a:chOff x="3462" y="3581"/>
                    <a:chExt cx="13" cy="61"/>
                  </a:xfrm>
                </p:grpSpPr>
                <p:pic>
                  <p:nvPicPr>
                    <p:cNvPr id="28826" name="Picture 15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6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27" name="Picture 15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6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28" name="Group 156"/>
                  <p:cNvGrpSpPr>
                    <a:grpSpLocks/>
                  </p:cNvGrpSpPr>
                  <p:nvPr/>
                </p:nvGrpSpPr>
                <p:grpSpPr bwMode="auto">
                  <a:xfrm>
                    <a:off x="3447" y="3581"/>
                    <a:ext cx="13" cy="61"/>
                    <a:chOff x="3447" y="3581"/>
                    <a:chExt cx="13" cy="61"/>
                  </a:xfrm>
                </p:grpSpPr>
                <p:pic>
                  <p:nvPicPr>
                    <p:cNvPr id="28829" name="Picture 15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4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30" name="Picture 15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4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31" name="Group 159"/>
                  <p:cNvGrpSpPr>
                    <a:grpSpLocks/>
                  </p:cNvGrpSpPr>
                  <p:nvPr/>
                </p:nvGrpSpPr>
                <p:grpSpPr bwMode="auto">
                  <a:xfrm>
                    <a:off x="3432" y="3581"/>
                    <a:ext cx="13" cy="61"/>
                    <a:chOff x="3432" y="3581"/>
                    <a:chExt cx="13" cy="61"/>
                  </a:xfrm>
                </p:grpSpPr>
                <p:pic>
                  <p:nvPicPr>
                    <p:cNvPr id="28832" name="Picture 16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3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33" name="Picture 16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3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34" name="Group 162"/>
                  <p:cNvGrpSpPr>
                    <a:grpSpLocks/>
                  </p:cNvGrpSpPr>
                  <p:nvPr/>
                </p:nvGrpSpPr>
                <p:grpSpPr bwMode="auto">
                  <a:xfrm>
                    <a:off x="3417" y="3581"/>
                    <a:ext cx="13" cy="61"/>
                    <a:chOff x="3417" y="3581"/>
                    <a:chExt cx="13" cy="61"/>
                  </a:xfrm>
                </p:grpSpPr>
                <p:pic>
                  <p:nvPicPr>
                    <p:cNvPr id="28835" name="Picture 16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36" name="Picture 16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37" name="Group 165"/>
                  <p:cNvGrpSpPr>
                    <a:grpSpLocks/>
                  </p:cNvGrpSpPr>
                  <p:nvPr/>
                </p:nvGrpSpPr>
                <p:grpSpPr bwMode="auto">
                  <a:xfrm>
                    <a:off x="3402" y="3581"/>
                    <a:ext cx="13" cy="61"/>
                    <a:chOff x="3402" y="3581"/>
                    <a:chExt cx="13" cy="61"/>
                  </a:xfrm>
                </p:grpSpPr>
                <p:pic>
                  <p:nvPicPr>
                    <p:cNvPr id="28838" name="Picture 16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39" name="Picture 16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40" name="Group 168"/>
                  <p:cNvGrpSpPr>
                    <a:grpSpLocks/>
                  </p:cNvGrpSpPr>
                  <p:nvPr/>
                </p:nvGrpSpPr>
                <p:grpSpPr bwMode="auto">
                  <a:xfrm>
                    <a:off x="3388" y="3581"/>
                    <a:ext cx="13" cy="61"/>
                    <a:chOff x="3388" y="3581"/>
                    <a:chExt cx="13" cy="61"/>
                  </a:xfrm>
                </p:grpSpPr>
                <p:pic>
                  <p:nvPicPr>
                    <p:cNvPr id="28841" name="Picture 16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8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42" name="Picture 17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8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43" name="Group 171"/>
                  <p:cNvGrpSpPr>
                    <a:grpSpLocks/>
                  </p:cNvGrpSpPr>
                  <p:nvPr/>
                </p:nvGrpSpPr>
                <p:grpSpPr bwMode="auto">
                  <a:xfrm>
                    <a:off x="3550" y="3581"/>
                    <a:ext cx="13" cy="61"/>
                    <a:chOff x="3550" y="3581"/>
                    <a:chExt cx="13" cy="61"/>
                  </a:xfrm>
                </p:grpSpPr>
                <p:pic>
                  <p:nvPicPr>
                    <p:cNvPr id="28844" name="Picture 17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45" name="Picture 17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46" name="Group 174"/>
                  <p:cNvGrpSpPr>
                    <a:grpSpLocks/>
                  </p:cNvGrpSpPr>
                  <p:nvPr/>
                </p:nvGrpSpPr>
                <p:grpSpPr bwMode="auto">
                  <a:xfrm>
                    <a:off x="3535" y="3581"/>
                    <a:ext cx="13" cy="61"/>
                    <a:chOff x="3535" y="3581"/>
                    <a:chExt cx="13" cy="61"/>
                  </a:xfrm>
                </p:grpSpPr>
                <p:pic>
                  <p:nvPicPr>
                    <p:cNvPr id="28847" name="Picture 17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3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48" name="Picture 17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3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49" name="Group 177"/>
                  <p:cNvGrpSpPr>
                    <a:grpSpLocks/>
                  </p:cNvGrpSpPr>
                  <p:nvPr/>
                </p:nvGrpSpPr>
                <p:grpSpPr bwMode="auto">
                  <a:xfrm>
                    <a:off x="3506" y="3581"/>
                    <a:ext cx="13" cy="61"/>
                    <a:chOff x="3506" y="3581"/>
                    <a:chExt cx="13" cy="61"/>
                  </a:xfrm>
                </p:grpSpPr>
                <p:pic>
                  <p:nvPicPr>
                    <p:cNvPr id="28850" name="Picture 17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0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51" name="Picture 17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0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52" name="Group 180"/>
                  <p:cNvGrpSpPr>
                    <a:grpSpLocks/>
                  </p:cNvGrpSpPr>
                  <p:nvPr/>
                </p:nvGrpSpPr>
                <p:grpSpPr bwMode="auto">
                  <a:xfrm>
                    <a:off x="3491" y="3581"/>
                    <a:ext cx="13" cy="61"/>
                    <a:chOff x="3491" y="3581"/>
                    <a:chExt cx="13" cy="61"/>
                  </a:xfrm>
                </p:grpSpPr>
                <p:pic>
                  <p:nvPicPr>
                    <p:cNvPr id="28853" name="Picture 18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54" name="Picture 18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55" name="Group 183"/>
                  <p:cNvGrpSpPr>
                    <a:grpSpLocks/>
                  </p:cNvGrpSpPr>
                  <p:nvPr/>
                </p:nvGrpSpPr>
                <p:grpSpPr bwMode="auto">
                  <a:xfrm>
                    <a:off x="3476" y="3581"/>
                    <a:ext cx="13" cy="61"/>
                    <a:chOff x="3476" y="3581"/>
                    <a:chExt cx="13" cy="61"/>
                  </a:xfrm>
                </p:grpSpPr>
                <p:pic>
                  <p:nvPicPr>
                    <p:cNvPr id="28856" name="Picture 18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57" name="Picture 18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58" name="Group 186"/>
                  <p:cNvGrpSpPr>
                    <a:grpSpLocks/>
                  </p:cNvGrpSpPr>
                  <p:nvPr/>
                </p:nvGrpSpPr>
                <p:grpSpPr bwMode="auto">
                  <a:xfrm>
                    <a:off x="3565" y="3581"/>
                    <a:ext cx="13" cy="61"/>
                    <a:chOff x="3565" y="3581"/>
                    <a:chExt cx="13" cy="61"/>
                  </a:xfrm>
                </p:grpSpPr>
                <p:pic>
                  <p:nvPicPr>
                    <p:cNvPr id="28859" name="Picture 18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6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60" name="Picture 18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6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61" name="Group 189"/>
                  <p:cNvGrpSpPr>
                    <a:grpSpLocks/>
                  </p:cNvGrpSpPr>
                  <p:nvPr/>
                </p:nvGrpSpPr>
                <p:grpSpPr bwMode="auto">
                  <a:xfrm>
                    <a:off x="3640" y="3581"/>
                    <a:ext cx="13" cy="61"/>
                    <a:chOff x="3640" y="3581"/>
                    <a:chExt cx="13" cy="61"/>
                  </a:xfrm>
                </p:grpSpPr>
                <p:pic>
                  <p:nvPicPr>
                    <p:cNvPr id="28862" name="Picture 19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63" name="Picture 19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64" name="Group 192"/>
                  <p:cNvGrpSpPr>
                    <a:grpSpLocks/>
                  </p:cNvGrpSpPr>
                  <p:nvPr/>
                </p:nvGrpSpPr>
                <p:grpSpPr bwMode="auto">
                  <a:xfrm>
                    <a:off x="3625" y="3581"/>
                    <a:ext cx="13" cy="61"/>
                    <a:chOff x="3625" y="3581"/>
                    <a:chExt cx="13" cy="61"/>
                  </a:xfrm>
                </p:grpSpPr>
                <p:pic>
                  <p:nvPicPr>
                    <p:cNvPr id="28865" name="Picture 19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2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66" name="Picture 19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2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67" name="Group 195"/>
                  <p:cNvGrpSpPr>
                    <a:grpSpLocks/>
                  </p:cNvGrpSpPr>
                  <p:nvPr/>
                </p:nvGrpSpPr>
                <p:grpSpPr bwMode="auto">
                  <a:xfrm>
                    <a:off x="3610" y="3581"/>
                    <a:ext cx="13" cy="61"/>
                    <a:chOff x="3610" y="3581"/>
                    <a:chExt cx="13" cy="61"/>
                  </a:xfrm>
                </p:grpSpPr>
                <p:pic>
                  <p:nvPicPr>
                    <p:cNvPr id="28868" name="Picture 19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1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69" name="Picture 19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1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70" name="Group 198"/>
                  <p:cNvGrpSpPr>
                    <a:grpSpLocks/>
                  </p:cNvGrpSpPr>
                  <p:nvPr/>
                </p:nvGrpSpPr>
                <p:grpSpPr bwMode="auto">
                  <a:xfrm>
                    <a:off x="3595" y="3581"/>
                    <a:ext cx="13" cy="61"/>
                    <a:chOff x="3595" y="3581"/>
                    <a:chExt cx="13" cy="61"/>
                  </a:xfrm>
                </p:grpSpPr>
                <p:pic>
                  <p:nvPicPr>
                    <p:cNvPr id="28871" name="Picture 19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72" name="Picture 20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73" name="Group 201"/>
                  <p:cNvGrpSpPr>
                    <a:grpSpLocks/>
                  </p:cNvGrpSpPr>
                  <p:nvPr/>
                </p:nvGrpSpPr>
                <p:grpSpPr bwMode="auto">
                  <a:xfrm>
                    <a:off x="3581" y="3581"/>
                    <a:ext cx="13" cy="61"/>
                    <a:chOff x="3581" y="3581"/>
                    <a:chExt cx="13" cy="61"/>
                  </a:xfrm>
                </p:grpSpPr>
                <p:pic>
                  <p:nvPicPr>
                    <p:cNvPr id="28874" name="Picture 20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8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75" name="Picture 20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8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76" name="Group 204"/>
                  <p:cNvGrpSpPr>
                    <a:grpSpLocks/>
                  </p:cNvGrpSpPr>
                  <p:nvPr/>
                </p:nvGrpSpPr>
                <p:grpSpPr bwMode="auto">
                  <a:xfrm>
                    <a:off x="3654" y="3581"/>
                    <a:ext cx="13" cy="61"/>
                    <a:chOff x="3654" y="3581"/>
                    <a:chExt cx="13" cy="61"/>
                  </a:xfrm>
                </p:grpSpPr>
                <p:pic>
                  <p:nvPicPr>
                    <p:cNvPr id="28877" name="Picture 20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78" name="Picture 20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79" name="Group 207"/>
                  <p:cNvGrpSpPr>
                    <a:grpSpLocks/>
                  </p:cNvGrpSpPr>
                  <p:nvPr/>
                </p:nvGrpSpPr>
                <p:grpSpPr bwMode="auto">
                  <a:xfrm>
                    <a:off x="3729" y="3581"/>
                    <a:ext cx="13" cy="61"/>
                    <a:chOff x="3729" y="3581"/>
                    <a:chExt cx="13" cy="61"/>
                  </a:xfrm>
                </p:grpSpPr>
                <p:pic>
                  <p:nvPicPr>
                    <p:cNvPr id="28880" name="Picture 20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81" name="Picture 20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82" name="Group 210"/>
                  <p:cNvGrpSpPr>
                    <a:grpSpLocks/>
                  </p:cNvGrpSpPr>
                  <p:nvPr/>
                </p:nvGrpSpPr>
                <p:grpSpPr bwMode="auto">
                  <a:xfrm>
                    <a:off x="3715" y="3581"/>
                    <a:ext cx="13" cy="61"/>
                    <a:chOff x="3715" y="3581"/>
                    <a:chExt cx="13" cy="61"/>
                  </a:xfrm>
                </p:grpSpPr>
                <p:pic>
                  <p:nvPicPr>
                    <p:cNvPr id="28883" name="Picture 21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84" name="Picture 2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85" name="Group 213"/>
                  <p:cNvGrpSpPr>
                    <a:grpSpLocks/>
                  </p:cNvGrpSpPr>
                  <p:nvPr/>
                </p:nvGrpSpPr>
                <p:grpSpPr bwMode="auto">
                  <a:xfrm>
                    <a:off x="3700" y="3581"/>
                    <a:ext cx="13" cy="61"/>
                    <a:chOff x="3700" y="3581"/>
                    <a:chExt cx="13" cy="61"/>
                  </a:xfrm>
                </p:grpSpPr>
                <p:pic>
                  <p:nvPicPr>
                    <p:cNvPr id="28886" name="Picture 21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87" name="Picture 2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88" name="Group 216"/>
                  <p:cNvGrpSpPr>
                    <a:grpSpLocks/>
                  </p:cNvGrpSpPr>
                  <p:nvPr/>
                </p:nvGrpSpPr>
                <p:grpSpPr bwMode="auto">
                  <a:xfrm>
                    <a:off x="3685" y="3581"/>
                    <a:ext cx="13" cy="61"/>
                    <a:chOff x="3685" y="3581"/>
                    <a:chExt cx="13" cy="61"/>
                  </a:xfrm>
                </p:grpSpPr>
                <p:pic>
                  <p:nvPicPr>
                    <p:cNvPr id="28889" name="Picture 21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90" name="Picture 2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91" name="Group 219"/>
                  <p:cNvGrpSpPr>
                    <a:grpSpLocks/>
                  </p:cNvGrpSpPr>
                  <p:nvPr/>
                </p:nvGrpSpPr>
                <p:grpSpPr bwMode="auto">
                  <a:xfrm>
                    <a:off x="3670" y="3581"/>
                    <a:ext cx="13" cy="61"/>
                    <a:chOff x="3670" y="3581"/>
                    <a:chExt cx="13" cy="61"/>
                  </a:xfrm>
                </p:grpSpPr>
                <p:pic>
                  <p:nvPicPr>
                    <p:cNvPr id="28892" name="Picture 2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7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93" name="Picture 22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7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94" name="Group 222"/>
                  <p:cNvGrpSpPr>
                    <a:grpSpLocks/>
                  </p:cNvGrpSpPr>
                  <p:nvPr/>
                </p:nvGrpSpPr>
                <p:grpSpPr bwMode="auto">
                  <a:xfrm>
                    <a:off x="3744" y="3581"/>
                    <a:ext cx="13" cy="61"/>
                    <a:chOff x="3744" y="3581"/>
                    <a:chExt cx="13" cy="61"/>
                  </a:xfrm>
                </p:grpSpPr>
                <p:pic>
                  <p:nvPicPr>
                    <p:cNvPr id="28895" name="Picture 22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96" name="Picture 22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897" name="Group 225"/>
                  <p:cNvGrpSpPr>
                    <a:grpSpLocks/>
                  </p:cNvGrpSpPr>
                  <p:nvPr/>
                </p:nvGrpSpPr>
                <p:grpSpPr bwMode="auto">
                  <a:xfrm>
                    <a:off x="3758" y="3581"/>
                    <a:ext cx="13" cy="61"/>
                    <a:chOff x="3758" y="3581"/>
                    <a:chExt cx="13" cy="61"/>
                  </a:xfrm>
                </p:grpSpPr>
                <p:pic>
                  <p:nvPicPr>
                    <p:cNvPr id="28898" name="Picture 22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5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99" name="Picture 22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5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00" name="Group 228"/>
                  <p:cNvGrpSpPr>
                    <a:grpSpLocks/>
                  </p:cNvGrpSpPr>
                  <p:nvPr/>
                </p:nvGrpSpPr>
                <p:grpSpPr bwMode="auto">
                  <a:xfrm>
                    <a:off x="3771" y="3581"/>
                    <a:ext cx="13" cy="61"/>
                    <a:chOff x="3771" y="3581"/>
                    <a:chExt cx="13" cy="61"/>
                  </a:xfrm>
                </p:grpSpPr>
                <p:pic>
                  <p:nvPicPr>
                    <p:cNvPr id="28901" name="Picture 22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02" name="Picture 23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03" name="Group 231"/>
                  <p:cNvGrpSpPr>
                    <a:grpSpLocks/>
                  </p:cNvGrpSpPr>
                  <p:nvPr/>
                </p:nvGrpSpPr>
                <p:grpSpPr bwMode="auto">
                  <a:xfrm>
                    <a:off x="3785" y="3581"/>
                    <a:ext cx="13" cy="61"/>
                    <a:chOff x="3785" y="3581"/>
                    <a:chExt cx="13" cy="61"/>
                  </a:xfrm>
                </p:grpSpPr>
                <p:pic>
                  <p:nvPicPr>
                    <p:cNvPr id="28904" name="Picture 23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05" name="Picture 23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06" name="Group 234"/>
                  <p:cNvGrpSpPr>
                    <a:grpSpLocks/>
                  </p:cNvGrpSpPr>
                  <p:nvPr/>
                </p:nvGrpSpPr>
                <p:grpSpPr bwMode="auto">
                  <a:xfrm>
                    <a:off x="3359" y="3581"/>
                    <a:ext cx="13" cy="61"/>
                    <a:chOff x="3359" y="3581"/>
                    <a:chExt cx="13" cy="61"/>
                  </a:xfrm>
                </p:grpSpPr>
                <p:pic>
                  <p:nvPicPr>
                    <p:cNvPr id="28907" name="Picture 2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5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08" name="Picture 23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5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8909" name="Group 237"/>
                <p:cNvGrpSpPr>
                  <a:grpSpLocks/>
                </p:cNvGrpSpPr>
                <p:nvPr/>
              </p:nvGrpSpPr>
              <p:grpSpPr bwMode="auto">
                <a:xfrm>
                  <a:off x="3519" y="3564"/>
                  <a:ext cx="14" cy="80"/>
                  <a:chOff x="3519" y="3564"/>
                  <a:chExt cx="14" cy="80"/>
                </a:xfrm>
              </p:grpSpPr>
              <p:pic>
                <p:nvPicPr>
                  <p:cNvPr id="28910" name="Picture 23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9" y="3564"/>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11" name="Picture 23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9" y="3564"/>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12" name="Group 240"/>
                <p:cNvGrpSpPr>
                  <a:grpSpLocks/>
                </p:cNvGrpSpPr>
                <p:nvPr/>
              </p:nvGrpSpPr>
              <p:grpSpPr bwMode="auto">
                <a:xfrm>
                  <a:off x="3093" y="3561"/>
                  <a:ext cx="14" cy="80"/>
                  <a:chOff x="3093" y="3561"/>
                  <a:chExt cx="14" cy="80"/>
                </a:xfrm>
              </p:grpSpPr>
              <p:pic>
                <p:nvPicPr>
                  <p:cNvPr id="28913" name="Picture 24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93" y="3561"/>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14" name="Picture 24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93" y="3561"/>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pic>
            <p:nvPicPr>
              <p:cNvPr id="28915" name="Picture 24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52" y="2907"/>
                <a:ext cx="1013" cy="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16" name="Group 244"/>
            <p:cNvGrpSpPr>
              <a:grpSpLocks/>
            </p:cNvGrpSpPr>
            <p:nvPr/>
          </p:nvGrpSpPr>
          <p:grpSpPr bwMode="auto">
            <a:xfrm>
              <a:off x="2652" y="2907"/>
              <a:ext cx="1146" cy="737"/>
              <a:chOff x="2652" y="2907"/>
              <a:chExt cx="1146" cy="737"/>
            </a:xfrm>
          </p:grpSpPr>
          <p:grpSp>
            <p:nvGrpSpPr>
              <p:cNvPr id="28917" name="Group 245"/>
              <p:cNvGrpSpPr>
                <a:grpSpLocks/>
              </p:cNvGrpSpPr>
              <p:nvPr/>
            </p:nvGrpSpPr>
            <p:grpSpPr bwMode="auto">
              <a:xfrm>
                <a:off x="3049" y="3561"/>
                <a:ext cx="749" cy="82"/>
                <a:chOff x="3049" y="3561"/>
                <a:chExt cx="749" cy="82"/>
              </a:xfrm>
            </p:grpSpPr>
            <p:grpSp>
              <p:nvGrpSpPr>
                <p:cNvPr id="28918" name="Group 246"/>
                <p:cNvGrpSpPr>
                  <a:grpSpLocks/>
                </p:cNvGrpSpPr>
                <p:nvPr/>
              </p:nvGrpSpPr>
              <p:grpSpPr bwMode="auto">
                <a:xfrm>
                  <a:off x="3049" y="3581"/>
                  <a:ext cx="749" cy="61"/>
                  <a:chOff x="3049" y="3581"/>
                  <a:chExt cx="749" cy="61"/>
                </a:xfrm>
              </p:grpSpPr>
              <p:grpSp>
                <p:nvGrpSpPr>
                  <p:cNvPr id="28919" name="Group 247"/>
                  <p:cNvGrpSpPr>
                    <a:grpSpLocks/>
                  </p:cNvGrpSpPr>
                  <p:nvPr/>
                </p:nvGrpSpPr>
                <p:grpSpPr bwMode="auto">
                  <a:xfrm>
                    <a:off x="3299" y="3581"/>
                    <a:ext cx="13" cy="61"/>
                    <a:chOff x="3299" y="3581"/>
                    <a:chExt cx="13" cy="61"/>
                  </a:xfrm>
                </p:grpSpPr>
                <p:pic>
                  <p:nvPicPr>
                    <p:cNvPr id="28920" name="Picture 24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21" name="Picture 24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22" name="Group 250"/>
                  <p:cNvGrpSpPr>
                    <a:grpSpLocks/>
                  </p:cNvGrpSpPr>
                  <p:nvPr/>
                </p:nvGrpSpPr>
                <p:grpSpPr bwMode="auto">
                  <a:xfrm>
                    <a:off x="3345" y="3581"/>
                    <a:ext cx="13" cy="61"/>
                    <a:chOff x="3345" y="3581"/>
                    <a:chExt cx="13" cy="61"/>
                  </a:xfrm>
                </p:grpSpPr>
                <p:pic>
                  <p:nvPicPr>
                    <p:cNvPr id="28923" name="Picture 25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4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24" name="Picture 25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4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25" name="Group 253"/>
                  <p:cNvGrpSpPr>
                    <a:grpSpLocks/>
                  </p:cNvGrpSpPr>
                  <p:nvPr/>
                </p:nvGrpSpPr>
                <p:grpSpPr bwMode="auto">
                  <a:xfrm>
                    <a:off x="3329" y="3581"/>
                    <a:ext cx="13" cy="61"/>
                    <a:chOff x="3329" y="3581"/>
                    <a:chExt cx="13" cy="61"/>
                  </a:xfrm>
                </p:grpSpPr>
                <p:pic>
                  <p:nvPicPr>
                    <p:cNvPr id="28926" name="Picture 25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27" name="Picture 25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2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28" name="Group 256"/>
                  <p:cNvGrpSpPr>
                    <a:grpSpLocks/>
                  </p:cNvGrpSpPr>
                  <p:nvPr/>
                </p:nvGrpSpPr>
                <p:grpSpPr bwMode="auto">
                  <a:xfrm>
                    <a:off x="3314" y="3581"/>
                    <a:ext cx="13" cy="61"/>
                    <a:chOff x="3314" y="3581"/>
                    <a:chExt cx="13" cy="61"/>
                  </a:xfrm>
                </p:grpSpPr>
                <p:pic>
                  <p:nvPicPr>
                    <p:cNvPr id="28929" name="Picture 25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1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30" name="Picture 25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1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31" name="Group 259"/>
                  <p:cNvGrpSpPr>
                    <a:grpSpLocks/>
                  </p:cNvGrpSpPr>
                  <p:nvPr/>
                </p:nvGrpSpPr>
                <p:grpSpPr bwMode="auto">
                  <a:xfrm>
                    <a:off x="3285" y="3581"/>
                    <a:ext cx="13" cy="61"/>
                    <a:chOff x="3285" y="3581"/>
                    <a:chExt cx="13" cy="61"/>
                  </a:xfrm>
                </p:grpSpPr>
                <p:pic>
                  <p:nvPicPr>
                    <p:cNvPr id="28932" name="Picture 26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33" name="Picture 26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34" name="Group 262"/>
                  <p:cNvGrpSpPr>
                    <a:grpSpLocks/>
                  </p:cNvGrpSpPr>
                  <p:nvPr/>
                </p:nvGrpSpPr>
                <p:grpSpPr bwMode="auto">
                  <a:xfrm>
                    <a:off x="3271" y="3581"/>
                    <a:ext cx="13" cy="61"/>
                    <a:chOff x="3271" y="3581"/>
                    <a:chExt cx="13" cy="61"/>
                  </a:xfrm>
                </p:grpSpPr>
                <p:pic>
                  <p:nvPicPr>
                    <p:cNvPr id="28935" name="Picture 26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36" name="Picture 26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37" name="Group 265"/>
                  <p:cNvGrpSpPr>
                    <a:grpSpLocks/>
                  </p:cNvGrpSpPr>
                  <p:nvPr/>
                </p:nvGrpSpPr>
                <p:grpSpPr bwMode="auto">
                  <a:xfrm>
                    <a:off x="3256" y="3581"/>
                    <a:ext cx="13" cy="61"/>
                    <a:chOff x="3256" y="3581"/>
                    <a:chExt cx="13" cy="61"/>
                  </a:xfrm>
                </p:grpSpPr>
                <p:pic>
                  <p:nvPicPr>
                    <p:cNvPr id="28938" name="Picture 26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5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39" name="Picture 26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5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40" name="Group 268"/>
                  <p:cNvGrpSpPr>
                    <a:grpSpLocks/>
                  </p:cNvGrpSpPr>
                  <p:nvPr/>
                </p:nvGrpSpPr>
                <p:grpSpPr bwMode="auto">
                  <a:xfrm>
                    <a:off x="3241" y="3581"/>
                    <a:ext cx="13" cy="61"/>
                    <a:chOff x="3241" y="3581"/>
                    <a:chExt cx="13" cy="61"/>
                  </a:xfrm>
                </p:grpSpPr>
                <p:pic>
                  <p:nvPicPr>
                    <p:cNvPr id="28941" name="Picture 26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4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42" name="Picture 27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4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43" name="Group 271"/>
                  <p:cNvGrpSpPr>
                    <a:grpSpLocks/>
                  </p:cNvGrpSpPr>
                  <p:nvPr/>
                </p:nvGrpSpPr>
                <p:grpSpPr bwMode="auto">
                  <a:xfrm>
                    <a:off x="3226" y="3581"/>
                    <a:ext cx="13" cy="61"/>
                    <a:chOff x="3226" y="3581"/>
                    <a:chExt cx="13" cy="61"/>
                  </a:xfrm>
                </p:grpSpPr>
                <p:pic>
                  <p:nvPicPr>
                    <p:cNvPr id="28944" name="Picture 27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45" name="Picture 27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46" name="Group 274"/>
                  <p:cNvGrpSpPr>
                    <a:grpSpLocks/>
                  </p:cNvGrpSpPr>
                  <p:nvPr/>
                </p:nvGrpSpPr>
                <p:grpSpPr bwMode="auto">
                  <a:xfrm>
                    <a:off x="3212" y="3581"/>
                    <a:ext cx="13" cy="61"/>
                    <a:chOff x="3212" y="3581"/>
                    <a:chExt cx="13" cy="61"/>
                  </a:xfrm>
                </p:grpSpPr>
                <p:pic>
                  <p:nvPicPr>
                    <p:cNvPr id="28947" name="Picture 27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1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48" name="Picture 27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1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49" name="Group 277"/>
                  <p:cNvGrpSpPr>
                    <a:grpSpLocks/>
                  </p:cNvGrpSpPr>
                  <p:nvPr/>
                </p:nvGrpSpPr>
                <p:grpSpPr bwMode="auto">
                  <a:xfrm>
                    <a:off x="3197" y="3581"/>
                    <a:ext cx="13" cy="61"/>
                    <a:chOff x="3197" y="3581"/>
                    <a:chExt cx="13" cy="61"/>
                  </a:xfrm>
                </p:grpSpPr>
                <p:pic>
                  <p:nvPicPr>
                    <p:cNvPr id="28950" name="Picture 27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9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51" name="Picture 27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9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52" name="Group 280"/>
                  <p:cNvGrpSpPr>
                    <a:grpSpLocks/>
                  </p:cNvGrpSpPr>
                  <p:nvPr/>
                </p:nvGrpSpPr>
                <p:grpSpPr bwMode="auto">
                  <a:xfrm>
                    <a:off x="3182" y="3581"/>
                    <a:ext cx="13" cy="61"/>
                    <a:chOff x="3182" y="3581"/>
                    <a:chExt cx="13" cy="61"/>
                  </a:xfrm>
                </p:grpSpPr>
                <p:pic>
                  <p:nvPicPr>
                    <p:cNvPr id="28953" name="Picture 28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8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54" name="Picture 28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8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55" name="Group 283"/>
                  <p:cNvGrpSpPr>
                    <a:grpSpLocks/>
                  </p:cNvGrpSpPr>
                  <p:nvPr/>
                </p:nvGrpSpPr>
                <p:grpSpPr bwMode="auto">
                  <a:xfrm>
                    <a:off x="3167" y="3581"/>
                    <a:ext cx="13" cy="61"/>
                    <a:chOff x="3167" y="3581"/>
                    <a:chExt cx="13" cy="61"/>
                  </a:xfrm>
                </p:grpSpPr>
                <p:pic>
                  <p:nvPicPr>
                    <p:cNvPr id="28956" name="Picture 28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57" name="Picture 28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58" name="Group 286"/>
                  <p:cNvGrpSpPr>
                    <a:grpSpLocks/>
                  </p:cNvGrpSpPr>
                  <p:nvPr/>
                </p:nvGrpSpPr>
                <p:grpSpPr bwMode="auto">
                  <a:xfrm>
                    <a:off x="3152" y="3581"/>
                    <a:ext cx="13" cy="61"/>
                    <a:chOff x="3152" y="3581"/>
                    <a:chExt cx="13" cy="61"/>
                  </a:xfrm>
                </p:grpSpPr>
                <p:pic>
                  <p:nvPicPr>
                    <p:cNvPr id="28959" name="Picture 28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60" name="Picture 28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61" name="Group 289"/>
                  <p:cNvGrpSpPr>
                    <a:grpSpLocks/>
                  </p:cNvGrpSpPr>
                  <p:nvPr/>
                </p:nvGrpSpPr>
                <p:grpSpPr bwMode="auto">
                  <a:xfrm>
                    <a:off x="3138" y="3581"/>
                    <a:ext cx="13" cy="61"/>
                    <a:chOff x="3138" y="3581"/>
                    <a:chExt cx="13" cy="61"/>
                  </a:xfrm>
                </p:grpSpPr>
                <p:pic>
                  <p:nvPicPr>
                    <p:cNvPr id="28962" name="Picture 29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3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63" name="Picture 29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3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64" name="Group 292"/>
                  <p:cNvGrpSpPr>
                    <a:grpSpLocks/>
                  </p:cNvGrpSpPr>
                  <p:nvPr/>
                </p:nvGrpSpPr>
                <p:grpSpPr bwMode="auto">
                  <a:xfrm>
                    <a:off x="3123" y="3581"/>
                    <a:ext cx="13" cy="61"/>
                    <a:chOff x="3123" y="3581"/>
                    <a:chExt cx="13" cy="61"/>
                  </a:xfrm>
                </p:grpSpPr>
                <p:pic>
                  <p:nvPicPr>
                    <p:cNvPr id="28965" name="Picture 29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66" name="Picture 29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67" name="Group 295"/>
                  <p:cNvGrpSpPr>
                    <a:grpSpLocks/>
                  </p:cNvGrpSpPr>
                  <p:nvPr/>
                </p:nvGrpSpPr>
                <p:grpSpPr bwMode="auto">
                  <a:xfrm>
                    <a:off x="3108" y="3581"/>
                    <a:ext cx="13" cy="61"/>
                    <a:chOff x="3108" y="3581"/>
                    <a:chExt cx="13" cy="61"/>
                  </a:xfrm>
                </p:grpSpPr>
                <p:pic>
                  <p:nvPicPr>
                    <p:cNvPr id="28968" name="Picture 29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0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69" name="Picture 29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0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70" name="Group 298"/>
                  <p:cNvGrpSpPr>
                    <a:grpSpLocks/>
                  </p:cNvGrpSpPr>
                  <p:nvPr/>
                </p:nvGrpSpPr>
                <p:grpSpPr bwMode="auto">
                  <a:xfrm>
                    <a:off x="3079" y="3581"/>
                    <a:ext cx="13" cy="61"/>
                    <a:chOff x="3079" y="3581"/>
                    <a:chExt cx="13" cy="61"/>
                  </a:xfrm>
                </p:grpSpPr>
                <p:pic>
                  <p:nvPicPr>
                    <p:cNvPr id="28971" name="Picture 29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7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72" name="Picture 30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7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73" name="Group 301"/>
                  <p:cNvGrpSpPr>
                    <a:grpSpLocks/>
                  </p:cNvGrpSpPr>
                  <p:nvPr/>
                </p:nvGrpSpPr>
                <p:grpSpPr bwMode="auto">
                  <a:xfrm>
                    <a:off x="3064" y="3581"/>
                    <a:ext cx="13" cy="61"/>
                    <a:chOff x="3064" y="3581"/>
                    <a:chExt cx="13" cy="61"/>
                  </a:xfrm>
                </p:grpSpPr>
                <p:pic>
                  <p:nvPicPr>
                    <p:cNvPr id="28974" name="Picture 30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75" name="Picture 30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76" name="Group 304"/>
                  <p:cNvGrpSpPr>
                    <a:grpSpLocks/>
                  </p:cNvGrpSpPr>
                  <p:nvPr/>
                </p:nvGrpSpPr>
                <p:grpSpPr bwMode="auto">
                  <a:xfrm>
                    <a:off x="3049" y="3581"/>
                    <a:ext cx="13" cy="61"/>
                    <a:chOff x="3049" y="3581"/>
                    <a:chExt cx="13" cy="61"/>
                  </a:xfrm>
                </p:grpSpPr>
                <p:pic>
                  <p:nvPicPr>
                    <p:cNvPr id="28977" name="Picture 30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4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78" name="Picture 30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49"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79" name="Group 307"/>
                  <p:cNvGrpSpPr>
                    <a:grpSpLocks/>
                  </p:cNvGrpSpPr>
                  <p:nvPr/>
                </p:nvGrpSpPr>
                <p:grpSpPr bwMode="auto">
                  <a:xfrm>
                    <a:off x="3373" y="3581"/>
                    <a:ext cx="13" cy="61"/>
                    <a:chOff x="3373" y="3581"/>
                    <a:chExt cx="13" cy="61"/>
                  </a:xfrm>
                </p:grpSpPr>
                <p:pic>
                  <p:nvPicPr>
                    <p:cNvPr id="28980" name="Picture 30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7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81" name="Picture 30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7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82" name="Group 310"/>
                  <p:cNvGrpSpPr>
                    <a:grpSpLocks/>
                  </p:cNvGrpSpPr>
                  <p:nvPr/>
                </p:nvGrpSpPr>
                <p:grpSpPr bwMode="auto">
                  <a:xfrm>
                    <a:off x="3462" y="3581"/>
                    <a:ext cx="13" cy="61"/>
                    <a:chOff x="3462" y="3581"/>
                    <a:chExt cx="13" cy="61"/>
                  </a:xfrm>
                </p:grpSpPr>
                <p:pic>
                  <p:nvPicPr>
                    <p:cNvPr id="28983" name="Picture 31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6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84" name="Picture 3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6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85" name="Group 313"/>
                  <p:cNvGrpSpPr>
                    <a:grpSpLocks/>
                  </p:cNvGrpSpPr>
                  <p:nvPr/>
                </p:nvGrpSpPr>
                <p:grpSpPr bwMode="auto">
                  <a:xfrm>
                    <a:off x="3447" y="3581"/>
                    <a:ext cx="13" cy="61"/>
                    <a:chOff x="3447" y="3581"/>
                    <a:chExt cx="13" cy="61"/>
                  </a:xfrm>
                </p:grpSpPr>
                <p:pic>
                  <p:nvPicPr>
                    <p:cNvPr id="28986" name="Picture 31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4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87" name="Picture 3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4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88" name="Group 316"/>
                  <p:cNvGrpSpPr>
                    <a:grpSpLocks/>
                  </p:cNvGrpSpPr>
                  <p:nvPr/>
                </p:nvGrpSpPr>
                <p:grpSpPr bwMode="auto">
                  <a:xfrm>
                    <a:off x="3432" y="3581"/>
                    <a:ext cx="13" cy="61"/>
                    <a:chOff x="3432" y="3581"/>
                    <a:chExt cx="13" cy="61"/>
                  </a:xfrm>
                </p:grpSpPr>
                <p:pic>
                  <p:nvPicPr>
                    <p:cNvPr id="28989" name="Picture 31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3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90" name="Picture 3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3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91" name="Group 319"/>
                  <p:cNvGrpSpPr>
                    <a:grpSpLocks/>
                  </p:cNvGrpSpPr>
                  <p:nvPr/>
                </p:nvGrpSpPr>
                <p:grpSpPr bwMode="auto">
                  <a:xfrm>
                    <a:off x="3418" y="3581"/>
                    <a:ext cx="13" cy="61"/>
                    <a:chOff x="3418" y="3581"/>
                    <a:chExt cx="13" cy="61"/>
                  </a:xfrm>
                </p:grpSpPr>
                <p:pic>
                  <p:nvPicPr>
                    <p:cNvPr id="28992" name="Picture 3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93" name="Picture 32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94" name="Group 322"/>
                  <p:cNvGrpSpPr>
                    <a:grpSpLocks/>
                  </p:cNvGrpSpPr>
                  <p:nvPr/>
                </p:nvGrpSpPr>
                <p:grpSpPr bwMode="auto">
                  <a:xfrm>
                    <a:off x="3403" y="3581"/>
                    <a:ext cx="13" cy="61"/>
                    <a:chOff x="3403" y="3581"/>
                    <a:chExt cx="13" cy="61"/>
                  </a:xfrm>
                </p:grpSpPr>
                <p:pic>
                  <p:nvPicPr>
                    <p:cNvPr id="28995" name="Picture 32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96" name="Picture 32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3"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8997" name="Group 325"/>
                  <p:cNvGrpSpPr>
                    <a:grpSpLocks/>
                  </p:cNvGrpSpPr>
                  <p:nvPr/>
                </p:nvGrpSpPr>
                <p:grpSpPr bwMode="auto">
                  <a:xfrm>
                    <a:off x="3388" y="3581"/>
                    <a:ext cx="13" cy="61"/>
                    <a:chOff x="3388" y="3581"/>
                    <a:chExt cx="13" cy="61"/>
                  </a:xfrm>
                </p:grpSpPr>
                <p:pic>
                  <p:nvPicPr>
                    <p:cNvPr id="28998" name="Picture 32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8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99" name="Picture 32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8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00" name="Group 328"/>
                  <p:cNvGrpSpPr>
                    <a:grpSpLocks/>
                  </p:cNvGrpSpPr>
                  <p:nvPr/>
                </p:nvGrpSpPr>
                <p:grpSpPr bwMode="auto">
                  <a:xfrm>
                    <a:off x="3551" y="3581"/>
                    <a:ext cx="13" cy="61"/>
                    <a:chOff x="3551" y="3581"/>
                    <a:chExt cx="13" cy="61"/>
                  </a:xfrm>
                </p:grpSpPr>
                <p:pic>
                  <p:nvPicPr>
                    <p:cNvPr id="29001" name="Picture 32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02" name="Picture 33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03" name="Group 331"/>
                  <p:cNvGrpSpPr>
                    <a:grpSpLocks/>
                  </p:cNvGrpSpPr>
                  <p:nvPr/>
                </p:nvGrpSpPr>
                <p:grpSpPr bwMode="auto">
                  <a:xfrm>
                    <a:off x="3536" y="3581"/>
                    <a:ext cx="13" cy="61"/>
                    <a:chOff x="3536" y="3581"/>
                    <a:chExt cx="13" cy="61"/>
                  </a:xfrm>
                </p:grpSpPr>
                <p:pic>
                  <p:nvPicPr>
                    <p:cNvPr id="29004" name="Picture 33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3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05" name="Picture 33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3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06" name="Group 334"/>
                  <p:cNvGrpSpPr>
                    <a:grpSpLocks/>
                  </p:cNvGrpSpPr>
                  <p:nvPr/>
                </p:nvGrpSpPr>
                <p:grpSpPr bwMode="auto">
                  <a:xfrm>
                    <a:off x="3506" y="3581"/>
                    <a:ext cx="13" cy="61"/>
                    <a:chOff x="3506" y="3581"/>
                    <a:chExt cx="13" cy="61"/>
                  </a:xfrm>
                </p:grpSpPr>
                <p:pic>
                  <p:nvPicPr>
                    <p:cNvPr id="29007" name="Picture 3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0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08" name="Picture 33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0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09" name="Group 337"/>
                  <p:cNvGrpSpPr>
                    <a:grpSpLocks/>
                  </p:cNvGrpSpPr>
                  <p:nvPr/>
                </p:nvGrpSpPr>
                <p:grpSpPr bwMode="auto">
                  <a:xfrm>
                    <a:off x="3492" y="3581"/>
                    <a:ext cx="13" cy="61"/>
                    <a:chOff x="3492" y="3581"/>
                    <a:chExt cx="13" cy="61"/>
                  </a:xfrm>
                </p:grpSpPr>
                <p:pic>
                  <p:nvPicPr>
                    <p:cNvPr id="29010" name="Picture 33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11" name="Picture 33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12" name="Group 340"/>
                  <p:cNvGrpSpPr>
                    <a:grpSpLocks/>
                  </p:cNvGrpSpPr>
                  <p:nvPr/>
                </p:nvGrpSpPr>
                <p:grpSpPr bwMode="auto">
                  <a:xfrm>
                    <a:off x="3477" y="3581"/>
                    <a:ext cx="13" cy="61"/>
                    <a:chOff x="3477" y="3581"/>
                    <a:chExt cx="13" cy="61"/>
                  </a:xfrm>
                </p:grpSpPr>
                <p:pic>
                  <p:nvPicPr>
                    <p:cNvPr id="29013" name="Picture 34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14" name="Picture 34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7"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15" name="Group 343"/>
                  <p:cNvGrpSpPr>
                    <a:grpSpLocks/>
                  </p:cNvGrpSpPr>
                  <p:nvPr/>
                </p:nvGrpSpPr>
                <p:grpSpPr bwMode="auto">
                  <a:xfrm>
                    <a:off x="3565" y="3581"/>
                    <a:ext cx="13" cy="61"/>
                    <a:chOff x="3565" y="3581"/>
                    <a:chExt cx="13" cy="61"/>
                  </a:xfrm>
                </p:grpSpPr>
                <p:pic>
                  <p:nvPicPr>
                    <p:cNvPr id="29016" name="Picture 34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6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17" name="Picture 34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6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18" name="Group 346"/>
                  <p:cNvGrpSpPr>
                    <a:grpSpLocks/>
                  </p:cNvGrpSpPr>
                  <p:nvPr/>
                </p:nvGrpSpPr>
                <p:grpSpPr bwMode="auto">
                  <a:xfrm>
                    <a:off x="3640" y="3581"/>
                    <a:ext cx="13" cy="61"/>
                    <a:chOff x="3640" y="3581"/>
                    <a:chExt cx="13" cy="61"/>
                  </a:xfrm>
                </p:grpSpPr>
                <p:pic>
                  <p:nvPicPr>
                    <p:cNvPr id="29019" name="Picture 34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20" name="Picture 34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21" name="Group 349"/>
                  <p:cNvGrpSpPr>
                    <a:grpSpLocks/>
                  </p:cNvGrpSpPr>
                  <p:nvPr/>
                </p:nvGrpSpPr>
                <p:grpSpPr bwMode="auto">
                  <a:xfrm>
                    <a:off x="3625" y="3581"/>
                    <a:ext cx="13" cy="61"/>
                    <a:chOff x="3625" y="3581"/>
                    <a:chExt cx="13" cy="61"/>
                  </a:xfrm>
                </p:grpSpPr>
                <p:pic>
                  <p:nvPicPr>
                    <p:cNvPr id="29022" name="Picture 35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2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23" name="Picture 35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2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24" name="Group 352"/>
                  <p:cNvGrpSpPr>
                    <a:grpSpLocks/>
                  </p:cNvGrpSpPr>
                  <p:nvPr/>
                </p:nvGrpSpPr>
                <p:grpSpPr bwMode="auto">
                  <a:xfrm>
                    <a:off x="3611" y="3581"/>
                    <a:ext cx="13" cy="61"/>
                    <a:chOff x="3611" y="3581"/>
                    <a:chExt cx="13" cy="61"/>
                  </a:xfrm>
                </p:grpSpPr>
                <p:pic>
                  <p:nvPicPr>
                    <p:cNvPr id="29025" name="Picture 35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1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26" name="Picture 35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1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27" name="Group 355"/>
                  <p:cNvGrpSpPr>
                    <a:grpSpLocks/>
                  </p:cNvGrpSpPr>
                  <p:nvPr/>
                </p:nvGrpSpPr>
                <p:grpSpPr bwMode="auto">
                  <a:xfrm>
                    <a:off x="3596" y="3581"/>
                    <a:ext cx="13" cy="61"/>
                    <a:chOff x="3596" y="3581"/>
                    <a:chExt cx="13" cy="61"/>
                  </a:xfrm>
                </p:grpSpPr>
                <p:pic>
                  <p:nvPicPr>
                    <p:cNvPr id="29028" name="Picture 35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29" name="Picture 35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30" name="Group 358"/>
                  <p:cNvGrpSpPr>
                    <a:grpSpLocks/>
                  </p:cNvGrpSpPr>
                  <p:nvPr/>
                </p:nvGrpSpPr>
                <p:grpSpPr bwMode="auto">
                  <a:xfrm>
                    <a:off x="3581" y="3581"/>
                    <a:ext cx="13" cy="61"/>
                    <a:chOff x="3581" y="3581"/>
                    <a:chExt cx="13" cy="61"/>
                  </a:xfrm>
                </p:grpSpPr>
                <p:pic>
                  <p:nvPicPr>
                    <p:cNvPr id="29031" name="Picture 35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8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32" name="Picture 36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8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33" name="Group 361"/>
                  <p:cNvGrpSpPr>
                    <a:grpSpLocks/>
                  </p:cNvGrpSpPr>
                  <p:nvPr/>
                </p:nvGrpSpPr>
                <p:grpSpPr bwMode="auto">
                  <a:xfrm>
                    <a:off x="3655" y="3581"/>
                    <a:ext cx="13" cy="61"/>
                    <a:chOff x="3655" y="3581"/>
                    <a:chExt cx="13" cy="61"/>
                  </a:xfrm>
                </p:grpSpPr>
                <p:pic>
                  <p:nvPicPr>
                    <p:cNvPr id="29034" name="Picture 36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35" name="Picture 36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36" name="Group 364"/>
                  <p:cNvGrpSpPr>
                    <a:grpSpLocks/>
                  </p:cNvGrpSpPr>
                  <p:nvPr/>
                </p:nvGrpSpPr>
                <p:grpSpPr bwMode="auto">
                  <a:xfrm>
                    <a:off x="3730" y="3581"/>
                    <a:ext cx="13" cy="61"/>
                    <a:chOff x="3730" y="3581"/>
                    <a:chExt cx="13" cy="61"/>
                  </a:xfrm>
                </p:grpSpPr>
                <p:pic>
                  <p:nvPicPr>
                    <p:cNvPr id="29037" name="Picture 36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38" name="Picture 36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39" name="Group 367"/>
                  <p:cNvGrpSpPr>
                    <a:grpSpLocks/>
                  </p:cNvGrpSpPr>
                  <p:nvPr/>
                </p:nvGrpSpPr>
                <p:grpSpPr bwMode="auto">
                  <a:xfrm>
                    <a:off x="3715" y="3581"/>
                    <a:ext cx="13" cy="61"/>
                    <a:chOff x="3715" y="3581"/>
                    <a:chExt cx="13" cy="61"/>
                  </a:xfrm>
                </p:grpSpPr>
                <p:pic>
                  <p:nvPicPr>
                    <p:cNvPr id="29040" name="Picture 36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41" name="Picture 36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42" name="Group 370"/>
                  <p:cNvGrpSpPr>
                    <a:grpSpLocks/>
                  </p:cNvGrpSpPr>
                  <p:nvPr/>
                </p:nvGrpSpPr>
                <p:grpSpPr bwMode="auto">
                  <a:xfrm>
                    <a:off x="3700" y="3581"/>
                    <a:ext cx="13" cy="61"/>
                    <a:chOff x="3700" y="3581"/>
                    <a:chExt cx="13" cy="61"/>
                  </a:xfrm>
                </p:grpSpPr>
                <p:pic>
                  <p:nvPicPr>
                    <p:cNvPr id="29043" name="Picture 37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44" name="Picture 37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45" name="Group 373"/>
                  <p:cNvGrpSpPr>
                    <a:grpSpLocks/>
                  </p:cNvGrpSpPr>
                  <p:nvPr/>
                </p:nvGrpSpPr>
                <p:grpSpPr bwMode="auto">
                  <a:xfrm>
                    <a:off x="3685" y="3581"/>
                    <a:ext cx="13" cy="61"/>
                    <a:chOff x="3685" y="3581"/>
                    <a:chExt cx="13" cy="61"/>
                  </a:xfrm>
                </p:grpSpPr>
                <p:pic>
                  <p:nvPicPr>
                    <p:cNvPr id="29046" name="Picture 37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47" name="Picture 37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85"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48" name="Group 376"/>
                  <p:cNvGrpSpPr>
                    <a:grpSpLocks/>
                  </p:cNvGrpSpPr>
                  <p:nvPr/>
                </p:nvGrpSpPr>
                <p:grpSpPr bwMode="auto">
                  <a:xfrm>
                    <a:off x="3671" y="3581"/>
                    <a:ext cx="13" cy="61"/>
                    <a:chOff x="3671" y="3581"/>
                    <a:chExt cx="13" cy="61"/>
                  </a:xfrm>
                </p:grpSpPr>
                <p:pic>
                  <p:nvPicPr>
                    <p:cNvPr id="29049" name="Picture 37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50" name="Picture 37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71"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51" name="Group 379"/>
                  <p:cNvGrpSpPr>
                    <a:grpSpLocks/>
                  </p:cNvGrpSpPr>
                  <p:nvPr/>
                </p:nvGrpSpPr>
                <p:grpSpPr bwMode="auto">
                  <a:xfrm>
                    <a:off x="3744" y="3581"/>
                    <a:ext cx="13" cy="61"/>
                    <a:chOff x="3744" y="3581"/>
                    <a:chExt cx="13" cy="61"/>
                  </a:xfrm>
                </p:grpSpPr>
                <p:pic>
                  <p:nvPicPr>
                    <p:cNvPr id="29052" name="Picture 38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53" name="Picture 38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4"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54" name="Group 382"/>
                  <p:cNvGrpSpPr>
                    <a:grpSpLocks/>
                  </p:cNvGrpSpPr>
                  <p:nvPr/>
                </p:nvGrpSpPr>
                <p:grpSpPr bwMode="auto">
                  <a:xfrm>
                    <a:off x="3758" y="3581"/>
                    <a:ext cx="13" cy="61"/>
                    <a:chOff x="3758" y="3581"/>
                    <a:chExt cx="13" cy="61"/>
                  </a:xfrm>
                </p:grpSpPr>
                <p:pic>
                  <p:nvPicPr>
                    <p:cNvPr id="29055" name="Picture 38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5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56" name="Picture 38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58"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57" name="Group 385"/>
                  <p:cNvGrpSpPr>
                    <a:grpSpLocks/>
                  </p:cNvGrpSpPr>
                  <p:nvPr/>
                </p:nvGrpSpPr>
                <p:grpSpPr bwMode="auto">
                  <a:xfrm>
                    <a:off x="3772" y="3581"/>
                    <a:ext cx="13" cy="61"/>
                    <a:chOff x="3772" y="3581"/>
                    <a:chExt cx="13" cy="61"/>
                  </a:xfrm>
                </p:grpSpPr>
                <p:pic>
                  <p:nvPicPr>
                    <p:cNvPr id="29058" name="Picture 38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7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59" name="Picture 38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72"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60" name="Group 388"/>
                  <p:cNvGrpSpPr>
                    <a:grpSpLocks/>
                  </p:cNvGrpSpPr>
                  <p:nvPr/>
                </p:nvGrpSpPr>
                <p:grpSpPr bwMode="auto">
                  <a:xfrm>
                    <a:off x="3786" y="3581"/>
                    <a:ext cx="13" cy="61"/>
                    <a:chOff x="3786" y="3581"/>
                    <a:chExt cx="13" cy="61"/>
                  </a:xfrm>
                </p:grpSpPr>
                <p:pic>
                  <p:nvPicPr>
                    <p:cNvPr id="29061" name="Picture 38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62" name="Picture 39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6"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63" name="Group 391"/>
                  <p:cNvGrpSpPr>
                    <a:grpSpLocks/>
                  </p:cNvGrpSpPr>
                  <p:nvPr/>
                </p:nvGrpSpPr>
                <p:grpSpPr bwMode="auto">
                  <a:xfrm>
                    <a:off x="3360" y="3581"/>
                    <a:ext cx="13" cy="61"/>
                    <a:chOff x="3360" y="3581"/>
                    <a:chExt cx="13" cy="61"/>
                  </a:xfrm>
                </p:grpSpPr>
                <p:pic>
                  <p:nvPicPr>
                    <p:cNvPr id="29064" name="Picture 39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6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65" name="Picture 39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60" y="3581"/>
                      <a:ext cx="13" cy="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9066" name="Group 394"/>
                <p:cNvGrpSpPr>
                  <a:grpSpLocks/>
                </p:cNvGrpSpPr>
                <p:nvPr/>
              </p:nvGrpSpPr>
              <p:grpSpPr bwMode="auto">
                <a:xfrm>
                  <a:off x="3519" y="3564"/>
                  <a:ext cx="14" cy="80"/>
                  <a:chOff x="3519" y="3564"/>
                  <a:chExt cx="14" cy="80"/>
                </a:xfrm>
              </p:grpSpPr>
              <p:pic>
                <p:nvPicPr>
                  <p:cNvPr id="29067" name="Picture 39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9" y="3564"/>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68" name="Picture 39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9" y="3564"/>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69" name="Group 397"/>
                <p:cNvGrpSpPr>
                  <a:grpSpLocks/>
                </p:cNvGrpSpPr>
                <p:nvPr/>
              </p:nvGrpSpPr>
              <p:grpSpPr bwMode="auto">
                <a:xfrm>
                  <a:off x="3093" y="3561"/>
                  <a:ext cx="14" cy="80"/>
                  <a:chOff x="3093" y="3561"/>
                  <a:chExt cx="14" cy="80"/>
                </a:xfrm>
              </p:grpSpPr>
              <p:pic>
                <p:nvPicPr>
                  <p:cNvPr id="29070" name="Picture 39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93" y="3561"/>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71" name="Picture 39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93" y="3561"/>
                    <a:ext cx="14"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pic>
            <p:nvPicPr>
              <p:cNvPr id="29072" name="Picture 40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52" y="2907"/>
                <a:ext cx="1013" cy="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9073" name="Picture 40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14" y="2737"/>
              <a:ext cx="54" cy="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74" name="Picture 40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08" y="2736"/>
              <a:ext cx="54" cy="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75" name="Group 403"/>
          <p:cNvGrpSpPr>
            <a:grpSpLocks/>
          </p:cNvGrpSpPr>
          <p:nvPr/>
        </p:nvGrpSpPr>
        <p:grpSpPr bwMode="auto">
          <a:xfrm>
            <a:off x="7059613" y="4470400"/>
            <a:ext cx="2463800" cy="1295400"/>
            <a:chOff x="4447" y="2816"/>
            <a:chExt cx="1552" cy="816"/>
          </a:xfrm>
        </p:grpSpPr>
        <p:grpSp>
          <p:nvGrpSpPr>
            <p:cNvPr id="29076" name="Group 404"/>
            <p:cNvGrpSpPr>
              <a:grpSpLocks/>
            </p:cNvGrpSpPr>
            <p:nvPr/>
          </p:nvGrpSpPr>
          <p:grpSpPr bwMode="auto">
            <a:xfrm>
              <a:off x="4447" y="2964"/>
              <a:ext cx="1549" cy="650"/>
              <a:chOff x="4447" y="2964"/>
              <a:chExt cx="1549" cy="650"/>
            </a:xfrm>
          </p:grpSpPr>
          <p:grpSp>
            <p:nvGrpSpPr>
              <p:cNvPr id="29077" name="Group 405"/>
              <p:cNvGrpSpPr>
                <a:grpSpLocks/>
              </p:cNvGrpSpPr>
              <p:nvPr/>
            </p:nvGrpSpPr>
            <p:grpSpPr bwMode="auto">
              <a:xfrm>
                <a:off x="5382" y="3543"/>
                <a:ext cx="15" cy="70"/>
                <a:chOff x="5382" y="3543"/>
                <a:chExt cx="15" cy="70"/>
              </a:xfrm>
            </p:grpSpPr>
            <p:pic>
              <p:nvPicPr>
                <p:cNvPr id="29078" name="Picture 4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82" y="3543"/>
                  <a:ext cx="15" cy="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79" name="Picture 40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82" y="3543"/>
                  <a:ext cx="15" cy="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80" name="Group 408"/>
              <p:cNvGrpSpPr>
                <a:grpSpLocks/>
              </p:cNvGrpSpPr>
              <p:nvPr/>
            </p:nvGrpSpPr>
            <p:grpSpPr bwMode="auto">
              <a:xfrm>
                <a:off x="4923" y="3541"/>
                <a:ext cx="15" cy="70"/>
                <a:chOff x="4923" y="3541"/>
                <a:chExt cx="15" cy="70"/>
              </a:xfrm>
            </p:grpSpPr>
            <p:pic>
              <p:nvPicPr>
                <p:cNvPr id="29081" name="Picture 40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23" y="3541"/>
                  <a:ext cx="15" cy="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82" name="Picture 41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23" y="3541"/>
                  <a:ext cx="15" cy="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9083" name="Picture 4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05" y="2965"/>
                <a:ext cx="1092" cy="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84" name="Picture 4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47" y="2964"/>
                <a:ext cx="1092" cy="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9085" name="Picture 41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276" y="3166"/>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086" name="Group 414"/>
            <p:cNvGrpSpPr>
              <a:grpSpLocks/>
            </p:cNvGrpSpPr>
            <p:nvPr/>
          </p:nvGrpSpPr>
          <p:grpSpPr bwMode="auto">
            <a:xfrm>
              <a:off x="4449" y="2816"/>
              <a:ext cx="1549" cy="816"/>
              <a:chOff x="4449" y="2816"/>
              <a:chExt cx="1549" cy="816"/>
            </a:xfrm>
          </p:grpSpPr>
          <p:grpSp>
            <p:nvGrpSpPr>
              <p:cNvPr id="29087" name="Group 415"/>
              <p:cNvGrpSpPr>
                <a:grpSpLocks/>
              </p:cNvGrpSpPr>
              <p:nvPr/>
            </p:nvGrpSpPr>
            <p:grpSpPr bwMode="auto">
              <a:xfrm>
                <a:off x="4449" y="2962"/>
                <a:ext cx="1549" cy="670"/>
                <a:chOff x="4449" y="2962"/>
                <a:chExt cx="1549" cy="670"/>
              </a:xfrm>
            </p:grpSpPr>
            <p:sp>
              <p:nvSpPr>
                <p:cNvPr id="29088" name="AutoShape 416"/>
                <p:cNvSpPr>
                  <a:spLocks noChangeArrowheads="1"/>
                </p:cNvSpPr>
                <p:nvPr/>
              </p:nvSpPr>
              <p:spPr bwMode="auto">
                <a:xfrm>
                  <a:off x="4846" y="3602"/>
                  <a:ext cx="853" cy="30"/>
                </a:xfrm>
                <a:prstGeom prst="cube">
                  <a:avLst>
                    <a:gd name="adj" fmla="val 61037"/>
                  </a:avLst>
                </a:prstGeom>
                <a:solidFill>
                  <a:srgbClr val="0084D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29089" name="Group 417"/>
                <p:cNvGrpSpPr>
                  <a:grpSpLocks/>
                </p:cNvGrpSpPr>
                <p:nvPr/>
              </p:nvGrpSpPr>
              <p:grpSpPr bwMode="auto">
                <a:xfrm>
                  <a:off x="4876" y="3558"/>
                  <a:ext cx="808" cy="54"/>
                  <a:chOff x="4876" y="3558"/>
                  <a:chExt cx="808" cy="54"/>
                </a:xfrm>
              </p:grpSpPr>
              <p:grpSp>
                <p:nvGrpSpPr>
                  <p:cNvPr id="29090" name="Group 418"/>
                  <p:cNvGrpSpPr>
                    <a:grpSpLocks/>
                  </p:cNvGrpSpPr>
                  <p:nvPr/>
                </p:nvGrpSpPr>
                <p:grpSpPr bwMode="auto">
                  <a:xfrm>
                    <a:off x="5145" y="3558"/>
                    <a:ext cx="14" cy="54"/>
                    <a:chOff x="5145" y="3558"/>
                    <a:chExt cx="14" cy="54"/>
                  </a:xfrm>
                </p:grpSpPr>
                <p:pic>
                  <p:nvPicPr>
                    <p:cNvPr id="29091" name="Picture 41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4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92" name="Picture 42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4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93" name="Group 421"/>
                  <p:cNvGrpSpPr>
                    <a:grpSpLocks/>
                  </p:cNvGrpSpPr>
                  <p:nvPr/>
                </p:nvGrpSpPr>
                <p:grpSpPr bwMode="auto">
                  <a:xfrm>
                    <a:off x="5194" y="3558"/>
                    <a:ext cx="14" cy="54"/>
                    <a:chOff x="5194" y="3558"/>
                    <a:chExt cx="14" cy="54"/>
                  </a:xfrm>
                </p:grpSpPr>
                <p:pic>
                  <p:nvPicPr>
                    <p:cNvPr id="29094" name="Picture 42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94"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95" name="Picture 42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94"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96" name="Group 424"/>
                  <p:cNvGrpSpPr>
                    <a:grpSpLocks/>
                  </p:cNvGrpSpPr>
                  <p:nvPr/>
                </p:nvGrpSpPr>
                <p:grpSpPr bwMode="auto">
                  <a:xfrm>
                    <a:off x="5177" y="3558"/>
                    <a:ext cx="14" cy="54"/>
                    <a:chOff x="5177" y="3558"/>
                    <a:chExt cx="14" cy="54"/>
                  </a:xfrm>
                </p:grpSpPr>
                <p:pic>
                  <p:nvPicPr>
                    <p:cNvPr id="29097" name="Picture 42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7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98" name="Picture 42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7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099" name="Group 427"/>
                  <p:cNvGrpSpPr>
                    <a:grpSpLocks/>
                  </p:cNvGrpSpPr>
                  <p:nvPr/>
                </p:nvGrpSpPr>
                <p:grpSpPr bwMode="auto">
                  <a:xfrm>
                    <a:off x="5161" y="3558"/>
                    <a:ext cx="14" cy="54"/>
                    <a:chOff x="5161" y="3558"/>
                    <a:chExt cx="14" cy="54"/>
                  </a:xfrm>
                </p:grpSpPr>
                <p:pic>
                  <p:nvPicPr>
                    <p:cNvPr id="29100" name="Picture 42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6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01" name="Picture 42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6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02" name="Group 430"/>
                  <p:cNvGrpSpPr>
                    <a:grpSpLocks/>
                  </p:cNvGrpSpPr>
                  <p:nvPr/>
                </p:nvGrpSpPr>
                <p:grpSpPr bwMode="auto">
                  <a:xfrm>
                    <a:off x="5130" y="3558"/>
                    <a:ext cx="14" cy="54"/>
                    <a:chOff x="5130" y="3558"/>
                    <a:chExt cx="14" cy="54"/>
                  </a:xfrm>
                </p:grpSpPr>
                <p:pic>
                  <p:nvPicPr>
                    <p:cNvPr id="29103" name="Picture 4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3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04" name="Picture 43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3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05" name="Group 433"/>
                  <p:cNvGrpSpPr>
                    <a:grpSpLocks/>
                  </p:cNvGrpSpPr>
                  <p:nvPr/>
                </p:nvGrpSpPr>
                <p:grpSpPr bwMode="auto">
                  <a:xfrm>
                    <a:off x="5114" y="3558"/>
                    <a:ext cx="14" cy="54"/>
                    <a:chOff x="5114" y="3558"/>
                    <a:chExt cx="14" cy="54"/>
                  </a:xfrm>
                </p:grpSpPr>
                <p:pic>
                  <p:nvPicPr>
                    <p:cNvPr id="29106" name="Picture 43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14"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07" name="Picture 43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14"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08" name="Group 436"/>
                  <p:cNvGrpSpPr>
                    <a:grpSpLocks/>
                  </p:cNvGrpSpPr>
                  <p:nvPr/>
                </p:nvGrpSpPr>
                <p:grpSpPr bwMode="auto">
                  <a:xfrm>
                    <a:off x="5098" y="3558"/>
                    <a:ext cx="14" cy="54"/>
                    <a:chOff x="5098" y="3558"/>
                    <a:chExt cx="14" cy="54"/>
                  </a:xfrm>
                </p:grpSpPr>
                <p:pic>
                  <p:nvPicPr>
                    <p:cNvPr id="29109" name="Picture 43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9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10" name="Picture 43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9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11" name="Group 439"/>
                  <p:cNvGrpSpPr>
                    <a:grpSpLocks/>
                  </p:cNvGrpSpPr>
                  <p:nvPr/>
                </p:nvGrpSpPr>
                <p:grpSpPr bwMode="auto">
                  <a:xfrm>
                    <a:off x="5082" y="3558"/>
                    <a:ext cx="14" cy="54"/>
                    <a:chOff x="5082" y="3558"/>
                    <a:chExt cx="14" cy="54"/>
                  </a:xfrm>
                </p:grpSpPr>
                <p:pic>
                  <p:nvPicPr>
                    <p:cNvPr id="29112" name="Picture 4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8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13" name="Picture 44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8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14" name="Group 442"/>
                  <p:cNvGrpSpPr>
                    <a:grpSpLocks/>
                  </p:cNvGrpSpPr>
                  <p:nvPr/>
                </p:nvGrpSpPr>
                <p:grpSpPr bwMode="auto">
                  <a:xfrm>
                    <a:off x="5066" y="3558"/>
                    <a:ext cx="14" cy="54"/>
                    <a:chOff x="5066" y="3558"/>
                    <a:chExt cx="14" cy="54"/>
                  </a:xfrm>
                </p:grpSpPr>
                <p:pic>
                  <p:nvPicPr>
                    <p:cNvPr id="29115" name="Picture 44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6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16" name="Picture 44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6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17" name="Group 445"/>
                  <p:cNvGrpSpPr>
                    <a:grpSpLocks/>
                  </p:cNvGrpSpPr>
                  <p:nvPr/>
                </p:nvGrpSpPr>
                <p:grpSpPr bwMode="auto">
                  <a:xfrm>
                    <a:off x="5051" y="3558"/>
                    <a:ext cx="14" cy="54"/>
                    <a:chOff x="5051" y="3558"/>
                    <a:chExt cx="14" cy="54"/>
                  </a:xfrm>
                </p:grpSpPr>
                <p:pic>
                  <p:nvPicPr>
                    <p:cNvPr id="29118" name="Picture 44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5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19" name="Picture 44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5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20" name="Group 448"/>
                  <p:cNvGrpSpPr>
                    <a:grpSpLocks/>
                  </p:cNvGrpSpPr>
                  <p:nvPr/>
                </p:nvGrpSpPr>
                <p:grpSpPr bwMode="auto">
                  <a:xfrm>
                    <a:off x="5035" y="3558"/>
                    <a:ext cx="14" cy="54"/>
                    <a:chOff x="5035" y="3558"/>
                    <a:chExt cx="14" cy="54"/>
                  </a:xfrm>
                </p:grpSpPr>
                <p:pic>
                  <p:nvPicPr>
                    <p:cNvPr id="29121" name="Picture 44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3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22" name="Picture 45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3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23" name="Group 451"/>
                  <p:cNvGrpSpPr>
                    <a:grpSpLocks/>
                  </p:cNvGrpSpPr>
                  <p:nvPr/>
                </p:nvGrpSpPr>
                <p:grpSpPr bwMode="auto">
                  <a:xfrm>
                    <a:off x="5019" y="3558"/>
                    <a:ext cx="14" cy="54"/>
                    <a:chOff x="5019" y="3558"/>
                    <a:chExt cx="14" cy="54"/>
                  </a:xfrm>
                </p:grpSpPr>
                <p:pic>
                  <p:nvPicPr>
                    <p:cNvPr id="29124" name="Picture 45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1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25" name="Picture 45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1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26" name="Group 454"/>
                  <p:cNvGrpSpPr>
                    <a:grpSpLocks/>
                  </p:cNvGrpSpPr>
                  <p:nvPr/>
                </p:nvGrpSpPr>
                <p:grpSpPr bwMode="auto">
                  <a:xfrm>
                    <a:off x="5003" y="3558"/>
                    <a:ext cx="14" cy="54"/>
                    <a:chOff x="5003" y="3558"/>
                    <a:chExt cx="14" cy="54"/>
                  </a:xfrm>
                </p:grpSpPr>
                <p:pic>
                  <p:nvPicPr>
                    <p:cNvPr id="29127" name="Picture 4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0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28" name="Picture 45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0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29" name="Group 457"/>
                  <p:cNvGrpSpPr>
                    <a:grpSpLocks/>
                  </p:cNvGrpSpPr>
                  <p:nvPr/>
                </p:nvGrpSpPr>
                <p:grpSpPr bwMode="auto">
                  <a:xfrm>
                    <a:off x="4987" y="3558"/>
                    <a:ext cx="14" cy="54"/>
                    <a:chOff x="4987" y="3558"/>
                    <a:chExt cx="14" cy="54"/>
                  </a:xfrm>
                </p:grpSpPr>
                <p:pic>
                  <p:nvPicPr>
                    <p:cNvPr id="29130" name="Picture 45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8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31" name="Picture 45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8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32" name="Group 460"/>
                  <p:cNvGrpSpPr>
                    <a:grpSpLocks/>
                  </p:cNvGrpSpPr>
                  <p:nvPr/>
                </p:nvGrpSpPr>
                <p:grpSpPr bwMode="auto">
                  <a:xfrm>
                    <a:off x="4971" y="3558"/>
                    <a:ext cx="14" cy="54"/>
                    <a:chOff x="4971" y="3558"/>
                    <a:chExt cx="14" cy="54"/>
                  </a:xfrm>
                </p:grpSpPr>
                <p:pic>
                  <p:nvPicPr>
                    <p:cNvPr id="29133" name="Picture 46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7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34" name="Picture 46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7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35" name="Group 463"/>
                  <p:cNvGrpSpPr>
                    <a:grpSpLocks/>
                  </p:cNvGrpSpPr>
                  <p:nvPr/>
                </p:nvGrpSpPr>
                <p:grpSpPr bwMode="auto">
                  <a:xfrm>
                    <a:off x="4955" y="3558"/>
                    <a:ext cx="14" cy="54"/>
                    <a:chOff x="4955" y="3558"/>
                    <a:chExt cx="14" cy="54"/>
                  </a:xfrm>
                </p:grpSpPr>
                <p:pic>
                  <p:nvPicPr>
                    <p:cNvPr id="29136" name="Picture 46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5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37" name="Picture 46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5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38" name="Group 466"/>
                  <p:cNvGrpSpPr>
                    <a:grpSpLocks/>
                  </p:cNvGrpSpPr>
                  <p:nvPr/>
                </p:nvGrpSpPr>
                <p:grpSpPr bwMode="auto">
                  <a:xfrm>
                    <a:off x="4939" y="3558"/>
                    <a:ext cx="14" cy="54"/>
                    <a:chOff x="4939" y="3558"/>
                    <a:chExt cx="14" cy="54"/>
                  </a:xfrm>
                </p:grpSpPr>
                <p:pic>
                  <p:nvPicPr>
                    <p:cNvPr id="29139" name="Picture 46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3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40" name="Picture 46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3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41" name="Group 469"/>
                  <p:cNvGrpSpPr>
                    <a:grpSpLocks/>
                  </p:cNvGrpSpPr>
                  <p:nvPr/>
                </p:nvGrpSpPr>
                <p:grpSpPr bwMode="auto">
                  <a:xfrm>
                    <a:off x="4907" y="3558"/>
                    <a:ext cx="14" cy="54"/>
                    <a:chOff x="4907" y="3558"/>
                    <a:chExt cx="14" cy="54"/>
                  </a:xfrm>
                </p:grpSpPr>
                <p:pic>
                  <p:nvPicPr>
                    <p:cNvPr id="29142" name="Picture 47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0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43" name="Picture 47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0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44" name="Group 472"/>
                  <p:cNvGrpSpPr>
                    <a:grpSpLocks/>
                  </p:cNvGrpSpPr>
                  <p:nvPr/>
                </p:nvGrpSpPr>
                <p:grpSpPr bwMode="auto">
                  <a:xfrm>
                    <a:off x="4891" y="3558"/>
                    <a:ext cx="14" cy="54"/>
                    <a:chOff x="4891" y="3558"/>
                    <a:chExt cx="14" cy="54"/>
                  </a:xfrm>
                </p:grpSpPr>
                <p:pic>
                  <p:nvPicPr>
                    <p:cNvPr id="29145" name="Picture 47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9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46" name="Picture 47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9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47" name="Group 475"/>
                  <p:cNvGrpSpPr>
                    <a:grpSpLocks/>
                  </p:cNvGrpSpPr>
                  <p:nvPr/>
                </p:nvGrpSpPr>
                <p:grpSpPr bwMode="auto">
                  <a:xfrm>
                    <a:off x="4876" y="3558"/>
                    <a:ext cx="14" cy="54"/>
                    <a:chOff x="4876" y="3558"/>
                    <a:chExt cx="14" cy="54"/>
                  </a:xfrm>
                </p:grpSpPr>
                <p:pic>
                  <p:nvPicPr>
                    <p:cNvPr id="29148" name="Picture 47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7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49" name="Picture 47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7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50" name="Group 478"/>
                  <p:cNvGrpSpPr>
                    <a:grpSpLocks/>
                  </p:cNvGrpSpPr>
                  <p:nvPr/>
                </p:nvGrpSpPr>
                <p:grpSpPr bwMode="auto">
                  <a:xfrm>
                    <a:off x="5225" y="3558"/>
                    <a:ext cx="14" cy="54"/>
                    <a:chOff x="5225" y="3558"/>
                    <a:chExt cx="14" cy="54"/>
                  </a:xfrm>
                </p:grpSpPr>
                <p:pic>
                  <p:nvPicPr>
                    <p:cNvPr id="29151" name="Picture 47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2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52" name="Picture 48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2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53" name="Group 481"/>
                  <p:cNvGrpSpPr>
                    <a:grpSpLocks/>
                  </p:cNvGrpSpPr>
                  <p:nvPr/>
                </p:nvGrpSpPr>
                <p:grpSpPr bwMode="auto">
                  <a:xfrm>
                    <a:off x="5321" y="3558"/>
                    <a:ext cx="14" cy="54"/>
                    <a:chOff x="5321" y="3558"/>
                    <a:chExt cx="14" cy="54"/>
                  </a:xfrm>
                </p:grpSpPr>
                <p:pic>
                  <p:nvPicPr>
                    <p:cNvPr id="29154" name="Picture 48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55" name="Picture 48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56" name="Group 484"/>
                  <p:cNvGrpSpPr>
                    <a:grpSpLocks/>
                  </p:cNvGrpSpPr>
                  <p:nvPr/>
                </p:nvGrpSpPr>
                <p:grpSpPr bwMode="auto">
                  <a:xfrm>
                    <a:off x="5305" y="3558"/>
                    <a:ext cx="14" cy="54"/>
                    <a:chOff x="5305" y="3558"/>
                    <a:chExt cx="14" cy="54"/>
                  </a:xfrm>
                </p:grpSpPr>
                <p:pic>
                  <p:nvPicPr>
                    <p:cNvPr id="29157" name="Picture 48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0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58" name="Picture 48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0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59" name="Group 487"/>
                  <p:cNvGrpSpPr>
                    <a:grpSpLocks/>
                  </p:cNvGrpSpPr>
                  <p:nvPr/>
                </p:nvGrpSpPr>
                <p:grpSpPr bwMode="auto">
                  <a:xfrm>
                    <a:off x="5289" y="3558"/>
                    <a:ext cx="14" cy="54"/>
                    <a:chOff x="5289" y="3558"/>
                    <a:chExt cx="14" cy="54"/>
                  </a:xfrm>
                </p:grpSpPr>
                <p:pic>
                  <p:nvPicPr>
                    <p:cNvPr id="29160" name="Picture 48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8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61" name="Picture 48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8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62" name="Group 490"/>
                  <p:cNvGrpSpPr>
                    <a:grpSpLocks/>
                  </p:cNvGrpSpPr>
                  <p:nvPr/>
                </p:nvGrpSpPr>
                <p:grpSpPr bwMode="auto">
                  <a:xfrm>
                    <a:off x="5273" y="3558"/>
                    <a:ext cx="14" cy="54"/>
                    <a:chOff x="5273" y="3558"/>
                    <a:chExt cx="14" cy="54"/>
                  </a:xfrm>
                </p:grpSpPr>
                <p:pic>
                  <p:nvPicPr>
                    <p:cNvPr id="29163" name="Picture 49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7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64" name="Picture 49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7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65" name="Group 493"/>
                  <p:cNvGrpSpPr>
                    <a:grpSpLocks/>
                  </p:cNvGrpSpPr>
                  <p:nvPr/>
                </p:nvGrpSpPr>
                <p:grpSpPr bwMode="auto">
                  <a:xfrm>
                    <a:off x="5257" y="3558"/>
                    <a:ext cx="14" cy="54"/>
                    <a:chOff x="5257" y="3558"/>
                    <a:chExt cx="14" cy="54"/>
                  </a:xfrm>
                </p:grpSpPr>
                <p:pic>
                  <p:nvPicPr>
                    <p:cNvPr id="29166" name="Picture 49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5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67" name="Picture 49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5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68" name="Group 496"/>
                  <p:cNvGrpSpPr>
                    <a:grpSpLocks/>
                  </p:cNvGrpSpPr>
                  <p:nvPr/>
                </p:nvGrpSpPr>
                <p:grpSpPr bwMode="auto">
                  <a:xfrm>
                    <a:off x="5241" y="3558"/>
                    <a:ext cx="14" cy="54"/>
                    <a:chOff x="5241" y="3558"/>
                    <a:chExt cx="14" cy="54"/>
                  </a:xfrm>
                </p:grpSpPr>
                <p:pic>
                  <p:nvPicPr>
                    <p:cNvPr id="29169" name="Picture 49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4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70" name="Picture 49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4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71" name="Group 499"/>
                  <p:cNvGrpSpPr>
                    <a:grpSpLocks/>
                  </p:cNvGrpSpPr>
                  <p:nvPr/>
                </p:nvGrpSpPr>
                <p:grpSpPr bwMode="auto">
                  <a:xfrm>
                    <a:off x="5416" y="3558"/>
                    <a:ext cx="14" cy="54"/>
                    <a:chOff x="5416" y="3558"/>
                    <a:chExt cx="14" cy="54"/>
                  </a:xfrm>
                </p:grpSpPr>
                <p:pic>
                  <p:nvPicPr>
                    <p:cNvPr id="29172" name="Picture 50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1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73" name="Picture 50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1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74" name="Group 502"/>
                  <p:cNvGrpSpPr>
                    <a:grpSpLocks/>
                  </p:cNvGrpSpPr>
                  <p:nvPr/>
                </p:nvGrpSpPr>
                <p:grpSpPr bwMode="auto">
                  <a:xfrm>
                    <a:off x="5400" y="3558"/>
                    <a:ext cx="14" cy="54"/>
                    <a:chOff x="5400" y="3558"/>
                    <a:chExt cx="14" cy="54"/>
                  </a:xfrm>
                </p:grpSpPr>
                <p:pic>
                  <p:nvPicPr>
                    <p:cNvPr id="29175" name="Picture 50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0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76" name="Picture 50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0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77" name="Group 505"/>
                  <p:cNvGrpSpPr>
                    <a:grpSpLocks/>
                  </p:cNvGrpSpPr>
                  <p:nvPr/>
                </p:nvGrpSpPr>
                <p:grpSpPr bwMode="auto">
                  <a:xfrm>
                    <a:off x="5368" y="3558"/>
                    <a:ext cx="14" cy="54"/>
                    <a:chOff x="5368" y="3558"/>
                    <a:chExt cx="14" cy="54"/>
                  </a:xfrm>
                </p:grpSpPr>
                <p:pic>
                  <p:nvPicPr>
                    <p:cNvPr id="29178" name="Picture 50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6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79" name="Picture 50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6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80" name="Group 508"/>
                  <p:cNvGrpSpPr>
                    <a:grpSpLocks/>
                  </p:cNvGrpSpPr>
                  <p:nvPr/>
                </p:nvGrpSpPr>
                <p:grpSpPr bwMode="auto">
                  <a:xfrm>
                    <a:off x="5352" y="3558"/>
                    <a:ext cx="14" cy="54"/>
                    <a:chOff x="5352" y="3558"/>
                    <a:chExt cx="14" cy="54"/>
                  </a:xfrm>
                </p:grpSpPr>
                <p:pic>
                  <p:nvPicPr>
                    <p:cNvPr id="29181" name="Picture 50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5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2" name="Picture 5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5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83" name="Group 511"/>
                  <p:cNvGrpSpPr>
                    <a:grpSpLocks/>
                  </p:cNvGrpSpPr>
                  <p:nvPr/>
                </p:nvGrpSpPr>
                <p:grpSpPr bwMode="auto">
                  <a:xfrm>
                    <a:off x="5337" y="3558"/>
                    <a:ext cx="14" cy="54"/>
                    <a:chOff x="5337" y="3558"/>
                    <a:chExt cx="14" cy="54"/>
                  </a:xfrm>
                </p:grpSpPr>
                <p:pic>
                  <p:nvPicPr>
                    <p:cNvPr id="29184" name="Picture 51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3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5" name="Picture 51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3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86" name="Group 514"/>
                  <p:cNvGrpSpPr>
                    <a:grpSpLocks/>
                  </p:cNvGrpSpPr>
                  <p:nvPr/>
                </p:nvGrpSpPr>
                <p:grpSpPr bwMode="auto">
                  <a:xfrm>
                    <a:off x="5432" y="3558"/>
                    <a:ext cx="14" cy="54"/>
                    <a:chOff x="5432" y="3558"/>
                    <a:chExt cx="14" cy="54"/>
                  </a:xfrm>
                </p:grpSpPr>
                <p:pic>
                  <p:nvPicPr>
                    <p:cNvPr id="29187" name="Picture 51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3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8" name="Picture 51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3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89" name="Group 517"/>
                  <p:cNvGrpSpPr>
                    <a:grpSpLocks/>
                  </p:cNvGrpSpPr>
                  <p:nvPr/>
                </p:nvGrpSpPr>
                <p:grpSpPr bwMode="auto">
                  <a:xfrm>
                    <a:off x="5513" y="3558"/>
                    <a:ext cx="14" cy="54"/>
                    <a:chOff x="5513" y="3558"/>
                    <a:chExt cx="14" cy="54"/>
                  </a:xfrm>
                </p:grpSpPr>
                <p:pic>
                  <p:nvPicPr>
                    <p:cNvPr id="29190" name="Picture 51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1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91" name="Picture 51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1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92" name="Group 520"/>
                  <p:cNvGrpSpPr>
                    <a:grpSpLocks/>
                  </p:cNvGrpSpPr>
                  <p:nvPr/>
                </p:nvGrpSpPr>
                <p:grpSpPr bwMode="auto">
                  <a:xfrm>
                    <a:off x="5497" y="3558"/>
                    <a:ext cx="14" cy="54"/>
                    <a:chOff x="5497" y="3558"/>
                    <a:chExt cx="14" cy="54"/>
                  </a:xfrm>
                </p:grpSpPr>
                <p:pic>
                  <p:nvPicPr>
                    <p:cNvPr id="29193" name="Picture 52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9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94" name="Picture 52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97"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95" name="Group 523"/>
                  <p:cNvGrpSpPr>
                    <a:grpSpLocks/>
                  </p:cNvGrpSpPr>
                  <p:nvPr/>
                </p:nvGrpSpPr>
                <p:grpSpPr bwMode="auto">
                  <a:xfrm>
                    <a:off x="5481" y="3558"/>
                    <a:ext cx="14" cy="54"/>
                    <a:chOff x="5481" y="3558"/>
                    <a:chExt cx="14" cy="54"/>
                  </a:xfrm>
                </p:grpSpPr>
                <p:pic>
                  <p:nvPicPr>
                    <p:cNvPr id="29196" name="Picture 52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8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97" name="Picture 52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81"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198" name="Group 526"/>
                  <p:cNvGrpSpPr>
                    <a:grpSpLocks/>
                  </p:cNvGrpSpPr>
                  <p:nvPr/>
                </p:nvGrpSpPr>
                <p:grpSpPr bwMode="auto">
                  <a:xfrm>
                    <a:off x="5465" y="3558"/>
                    <a:ext cx="14" cy="54"/>
                    <a:chOff x="5465" y="3558"/>
                    <a:chExt cx="14" cy="54"/>
                  </a:xfrm>
                </p:grpSpPr>
                <p:pic>
                  <p:nvPicPr>
                    <p:cNvPr id="29199" name="Picture 52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6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00" name="Picture 52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6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01" name="Group 529"/>
                  <p:cNvGrpSpPr>
                    <a:grpSpLocks/>
                  </p:cNvGrpSpPr>
                  <p:nvPr/>
                </p:nvGrpSpPr>
                <p:grpSpPr bwMode="auto">
                  <a:xfrm>
                    <a:off x="5449" y="3558"/>
                    <a:ext cx="14" cy="54"/>
                    <a:chOff x="5449" y="3558"/>
                    <a:chExt cx="14" cy="54"/>
                  </a:xfrm>
                </p:grpSpPr>
                <p:pic>
                  <p:nvPicPr>
                    <p:cNvPr id="29202" name="Picture 53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4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03" name="Picture 5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4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04" name="Group 532"/>
                  <p:cNvGrpSpPr>
                    <a:grpSpLocks/>
                  </p:cNvGrpSpPr>
                  <p:nvPr/>
                </p:nvGrpSpPr>
                <p:grpSpPr bwMode="auto">
                  <a:xfrm>
                    <a:off x="5528" y="3558"/>
                    <a:ext cx="14" cy="54"/>
                    <a:chOff x="5528" y="3558"/>
                    <a:chExt cx="14" cy="54"/>
                  </a:xfrm>
                </p:grpSpPr>
                <p:pic>
                  <p:nvPicPr>
                    <p:cNvPr id="29205" name="Picture 53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2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06" name="Picture 53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2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07" name="Group 535"/>
                  <p:cNvGrpSpPr>
                    <a:grpSpLocks/>
                  </p:cNvGrpSpPr>
                  <p:nvPr/>
                </p:nvGrpSpPr>
                <p:grpSpPr bwMode="auto">
                  <a:xfrm>
                    <a:off x="5609" y="3558"/>
                    <a:ext cx="14" cy="54"/>
                    <a:chOff x="5609" y="3558"/>
                    <a:chExt cx="14" cy="54"/>
                  </a:xfrm>
                </p:grpSpPr>
                <p:pic>
                  <p:nvPicPr>
                    <p:cNvPr id="29208" name="Picture 53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0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09" name="Picture 53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09"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10" name="Group 538"/>
                  <p:cNvGrpSpPr>
                    <a:grpSpLocks/>
                  </p:cNvGrpSpPr>
                  <p:nvPr/>
                </p:nvGrpSpPr>
                <p:grpSpPr bwMode="auto">
                  <a:xfrm>
                    <a:off x="5593" y="3558"/>
                    <a:ext cx="14" cy="54"/>
                    <a:chOff x="5593" y="3558"/>
                    <a:chExt cx="14" cy="54"/>
                  </a:xfrm>
                </p:grpSpPr>
                <p:pic>
                  <p:nvPicPr>
                    <p:cNvPr id="29211" name="Picture 53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9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12" name="Picture 5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93"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13" name="Group 541"/>
                  <p:cNvGrpSpPr>
                    <a:grpSpLocks/>
                  </p:cNvGrpSpPr>
                  <p:nvPr/>
                </p:nvGrpSpPr>
                <p:grpSpPr bwMode="auto">
                  <a:xfrm>
                    <a:off x="5578" y="3558"/>
                    <a:ext cx="14" cy="54"/>
                    <a:chOff x="5578" y="3558"/>
                    <a:chExt cx="14" cy="54"/>
                  </a:xfrm>
                </p:grpSpPr>
                <p:pic>
                  <p:nvPicPr>
                    <p:cNvPr id="29214" name="Picture 54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7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15" name="Picture 54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78"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16" name="Group 544"/>
                  <p:cNvGrpSpPr>
                    <a:grpSpLocks/>
                  </p:cNvGrpSpPr>
                  <p:nvPr/>
                </p:nvGrpSpPr>
                <p:grpSpPr bwMode="auto">
                  <a:xfrm>
                    <a:off x="5562" y="3558"/>
                    <a:ext cx="14" cy="54"/>
                    <a:chOff x="5562" y="3558"/>
                    <a:chExt cx="14" cy="54"/>
                  </a:xfrm>
                </p:grpSpPr>
                <p:pic>
                  <p:nvPicPr>
                    <p:cNvPr id="29217" name="Picture 54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6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18" name="Picture 54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62"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19" name="Group 547"/>
                  <p:cNvGrpSpPr>
                    <a:grpSpLocks/>
                  </p:cNvGrpSpPr>
                  <p:nvPr/>
                </p:nvGrpSpPr>
                <p:grpSpPr bwMode="auto">
                  <a:xfrm>
                    <a:off x="5546" y="3558"/>
                    <a:ext cx="14" cy="54"/>
                    <a:chOff x="5546" y="3558"/>
                    <a:chExt cx="14" cy="54"/>
                  </a:xfrm>
                </p:grpSpPr>
                <p:pic>
                  <p:nvPicPr>
                    <p:cNvPr id="29220" name="Picture 54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4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21" name="Picture 54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46"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22" name="Group 550"/>
                  <p:cNvGrpSpPr>
                    <a:grpSpLocks/>
                  </p:cNvGrpSpPr>
                  <p:nvPr/>
                </p:nvGrpSpPr>
                <p:grpSpPr bwMode="auto">
                  <a:xfrm>
                    <a:off x="5625" y="3558"/>
                    <a:ext cx="14" cy="54"/>
                    <a:chOff x="5625" y="3558"/>
                    <a:chExt cx="14" cy="54"/>
                  </a:xfrm>
                </p:grpSpPr>
                <p:pic>
                  <p:nvPicPr>
                    <p:cNvPr id="29223" name="Picture 55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2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24" name="Picture 55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2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25" name="Group 553"/>
                  <p:cNvGrpSpPr>
                    <a:grpSpLocks/>
                  </p:cNvGrpSpPr>
                  <p:nvPr/>
                </p:nvGrpSpPr>
                <p:grpSpPr bwMode="auto">
                  <a:xfrm>
                    <a:off x="5640" y="3558"/>
                    <a:ext cx="14" cy="54"/>
                    <a:chOff x="5640" y="3558"/>
                    <a:chExt cx="14" cy="54"/>
                  </a:xfrm>
                </p:grpSpPr>
                <p:pic>
                  <p:nvPicPr>
                    <p:cNvPr id="29226" name="Picture 55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4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27" name="Picture 5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4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28" name="Group 556"/>
                  <p:cNvGrpSpPr>
                    <a:grpSpLocks/>
                  </p:cNvGrpSpPr>
                  <p:nvPr/>
                </p:nvGrpSpPr>
                <p:grpSpPr bwMode="auto">
                  <a:xfrm>
                    <a:off x="5655" y="3558"/>
                    <a:ext cx="14" cy="54"/>
                    <a:chOff x="5655" y="3558"/>
                    <a:chExt cx="14" cy="54"/>
                  </a:xfrm>
                </p:grpSpPr>
                <p:pic>
                  <p:nvPicPr>
                    <p:cNvPr id="29229" name="Picture 55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5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30" name="Picture 55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55"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31" name="Group 559"/>
                  <p:cNvGrpSpPr>
                    <a:grpSpLocks/>
                  </p:cNvGrpSpPr>
                  <p:nvPr/>
                </p:nvGrpSpPr>
                <p:grpSpPr bwMode="auto">
                  <a:xfrm>
                    <a:off x="5670" y="3558"/>
                    <a:ext cx="14" cy="54"/>
                    <a:chOff x="5670" y="3558"/>
                    <a:chExt cx="14" cy="54"/>
                  </a:xfrm>
                </p:grpSpPr>
                <p:pic>
                  <p:nvPicPr>
                    <p:cNvPr id="29232" name="Picture 56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7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33" name="Picture 56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7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9234" name="Group 562"/>
                  <p:cNvGrpSpPr>
                    <a:grpSpLocks/>
                  </p:cNvGrpSpPr>
                  <p:nvPr/>
                </p:nvGrpSpPr>
                <p:grpSpPr bwMode="auto">
                  <a:xfrm>
                    <a:off x="5210" y="3558"/>
                    <a:ext cx="14" cy="54"/>
                    <a:chOff x="5210" y="3558"/>
                    <a:chExt cx="14" cy="54"/>
                  </a:xfrm>
                </p:grpSpPr>
                <p:pic>
                  <p:nvPicPr>
                    <p:cNvPr id="29235" name="Picture 56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1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36" name="Picture 56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210" y="3558"/>
                      <a:ext cx="14" cy="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9237" name="Group 565"/>
                <p:cNvGrpSpPr>
                  <a:grpSpLocks/>
                </p:cNvGrpSpPr>
                <p:nvPr/>
              </p:nvGrpSpPr>
              <p:grpSpPr bwMode="auto">
                <a:xfrm>
                  <a:off x="4449" y="2962"/>
                  <a:ext cx="1549" cy="616"/>
                  <a:chOff x="4449" y="2962"/>
                  <a:chExt cx="1549" cy="616"/>
                </a:xfrm>
              </p:grpSpPr>
              <p:pic>
                <p:nvPicPr>
                  <p:cNvPr id="29238" name="Picture 56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07" y="2964"/>
                    <a:ext cx="1092" cy="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39" name="Picture 56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49" y="2962"/>
                    <a:ext cx="1092" cy="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pic>
            <p:nvPicPr>
              <p:cNvPr id="29240" name="Picture 56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16" y="3476"/>
                <a:ext cx="47"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1" name="Picture 56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67" y="3322"/>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2" name="Picture 570"/>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36" y="3441"/>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3" name="Picture 57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76" y="3062"/>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4" name="Picture 57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78" y="3496"/>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5" name="Picture 57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883" y="3440"/>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6" name="Picture 57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49" y="3009"/>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7" name="Picture 57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222" y="3184"/>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8" name="Picture 57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01" y="3321"/>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49" name="Picture 57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09" y="3015"/>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250" name="Group 578"/>
              <p:cNvGrpSpPr>
                <a:grpSpLocks/>
              </p:cNvGrpSpPr>
              <p:nvPr/>
            </p:nvGrpSpPr>
            <p:grpSpPr bwMode="auto">
              <a:xfrm>
                <a:off x="4989" y="2816"/>
                <a:ext cx="593" cy="161"/>
                <a:chOff x="4989" y="2816"/>
                <a:chExt cx="593" cy="161"/>
              </a:xfrm>
            </p:grpSpPr>
            <p:pic>
              <p:nvPicPr>
                <p:cNvPr id="29251" name="Picture 57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062" y="2848"/>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2" name="Picture 58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280" y="2881"/>
                  <a:ext cx="47"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3" name="Picture 58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535" y="2848"/>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4" name="Picture 58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989" y="2872"/>
                  <a:ext cx="46" cy="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5" name="Picture 58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71" y="2872"/>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6" name="Picture 58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364" y="2872"/>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7" name="Picture 58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218" y="2937"/>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58" name="Picture 58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426" y="2816"/>
                  <a:ext cx="46" cy="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pic>
        <p:nvPicPr>
          <p:cNvPr id="29259" name="Picture 587"/>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032500" y="5041900"/>
            <a:ext cx="1719263" cy="123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260" name="Picture 588"/>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11900" y="4248150"/>
            <a:ext cx="1162050" cy="795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61" name="AutoShape 589"/>
          <p:cNvSpPr>
            <a:spLocks noChangeArrowheads="1"/>
          </p:cNvSpPr>
          <p:nvPr/>
        </p:nvSpPr>
        <p:spPr bwMode="auto">
          <a:xfrm>
            <a:off x="6311900" y="5014913"/>
            <a:ext cx="1381125" cy="88900"/>
          </a:xfrm>
          <a:prstGeom prst="rightArrow">
            <a:avLst>
              <a:gd name="adj1" fmla="val 50000"/>
              <a:gd name="adj2" fmla="val 49988"/>
            </a:avLst>
          </a:prstGeom>
          <a:solidFill>
            <a:srgbClr val="F2871A"/>
          </a:solidFill>
          <a:ln w="25560" cap="sq">
            <a:solidFill>
              <a:srgbClr val="B2621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42862" y="269081"/>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8102"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7956550" y="44450"/>
            <a:ext cx="1187450" cy="684213"/>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9698" name="Text Box 2"/>
          <p:cNvSpPr txBox="1">
            <a:spLocks noChangeArrowheads="1"/>
          </p:cNvSpPr>
          <p:nvPr/>
        </p:nvSpPr>
        <p:spPr bwMode="auto">
          <a:xfrm>
            <a:off x="755575" y="144463"/>
            <a:ext cx="72946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a:latin typeface="Arial" panose="020B0604020202020204" pitchFamily="34" charset="0"/>
              </a:rPr>
              <a:t>Molekulare</a:t>
            </a:r>
            <a:r>
              <a:rPr lang="en-US" altLang="de-DE" sz="2400" b="1" dirty="0">
                <a:latin typeface="Arial" panose="020B0604020202020204" pitchFamily="34" charset="0"/>
              </a:rPr>
              <a:t> </a:t>
            </a:r>
            <a:r>
              <a:rPr lang="en-US" altLang="de-DE" sz="2400" b="1" dirty="0" err="1">
                <a:latin typeface="Arial" panose="020B0604020202020204" pitchFamily="34" charset="0"/>
              </a:rPr>
              <a:t>Biotechnologie</a:t>
            </a:r>
            <a:r>
              <a:rPr lang="en-US" altLang="de-DE" sz="2400" b="1" dirty="0">
                <a:latin typeface="Arial" panose="020B0604020202020204" pitchFamily="34" charset="0"/>
              </a:rPr>
              <a:t> &amp; Funk. </a:t>
            </a:r>
            <a:r>
              <a:rPr lang="en-US" altLang="de-DE" sz="2400" b="1" dirty="0" err="1">
                <a:latin typeface="Arial" panose="020B0604020202020204" pitchFamily="34" charset="0"/>
              </a:rPr>
              <a:t>Genomik</a:t>
            </a:r>
            <a:endParaRPr lang="en-US" altLang="de-DE" sz="2400" b="1" dirty="0">
              <a:latin typeface="Arial" panose="020B0604020202020204" pitchFamily="34" charset="0"/>
            </a:endParaRPr>
          </a:p>
        </p:txBody>
      </p:sp>
      <p:sp>
        <p:nvSpPr>
          <p:cNvPr id="29699" name="Text Box 3"/>
          <p:cNvSpPr txBox="1">
            <a:spLocks noChangeArrowheads="1"/>
          </p:cNvSpPr>
          <p:nvPr/>
        </p:nvSpPr>
        <p:spPr bwMode="auto">
          <a:xfrm>
            <a:off x="233363" y="1222375"/>
            <a:ext cx="4956175" cy="226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u="sng">
                <a:latin typeface="Arial" panose="020B0604020202020204" pitchFamily="34" charset="0"/>
              </a:rPr>
              <a:t>Methoden und Geräte</a:t>
            </a:r>
          </a:p>
          <a:p>
            <a:pPr>
              <a:buClrTx/>
              <a:buFontTx/>
              <a:buNone/>
            </a:pPr>
            <a:r>
              <a:rPr lang="en-US" altLang="de-DE" sz="2400">
                <a:latin typeface="Arial" panose="020B0604020202020204" pitchFamily="34" charset="0"/>
              </a:rPr>
              <a:t>Robotik / Automatisierung    NGS, qPCR, ddPCR</a:t>
            </a:r>
          </a:p>
          <a:p>
            <a:pPr>
              <a:buClrTx/>
              <a:buFontTx/>
              <a:buNone/>
            </a:pPr>
            <a:r>
              <a:rPr lang="en-US" altLang="de-DE" sz="2400">
                <a:latin typeface="Arial" panose="020B0604020202020204" pitchFamily="34" charset="0"/>
              </a:rPr>
              <a:t>LC-MS/MS, GC-MS, </a:t>
            </a:r>
          </a:p>
          <a:p>
            <a:pPr>
              <a:buClrTx/>
              <a:buFontTx/>
              <a:buNone/>
            </a:pPr>
            <a:r>
              <a:rPr lang="en-US" altLang="de-DE" sz="2400">
                <a:latin typeface="Arial" panose="020B0604020202020204" pitchFamily="34" charset="0"/>
              </a:rPr>
              <a:t>MALDI-TOF-MS, Luminex,</a:t>
            </a:r>
          </a:p>
          <a:p>
            <a:pPr>
              <a:buClrTx/>
              <a:buFontTx/>
              <a:buNone/>
            </a:pPr>
            <a:r>
              <a:rPr lang="en-US" altLang="de-DE" sz="2400">
                <a:latin typeface="Arial" panose="020B0604020202020204" pitchFamily="34" charset="0"/>
              </a:rPr>
              <a:t>FACS, Fluoreszenz- </a:t>
            </a:r>
          </a:p>
          <a:p>
            <a:pPr>
              <a:buClrTx/>
              <a:buFontTx/>
              <a:buNone/>
            </a:pPr>
            <a:r>
              <a:rPr lang="en-US" altLang="de-DE" sz="2400">
                <a:latin typeface="Arial" panose="020B0604020202020204" pitchFamily="34" charset="0"/>
              </a:rPr>
              <a:t>     und Raman-Mikroskopie</a:t>
            </a:r>
          </a:p>
          <a:p>
            <a:pPr>
              <a:buClrTx/>
              <a:buFontTx/>
              <a:buNone/>
            </a:pPr>
            <a:endParaRPr lang="en-US" altLang="de-DE" sz="2400">
              <a:latin typeface="Arial" panose="020B0604020202020204" pitchFamily="34" charset="0"/>
            </a:endParaRPr>
          </a:p>
          <a:p>
            <a:pPr>
              <a:buClrTx/>
              <a:buFontTx/>
              <a:buNone/>
            </a:pPr>
            <a:r>
              <a:rPr lang="en-US" altLang="de-DE" sz="2400">
                <a:latin typeface="Arial" panose="020B0604020202020204" pitchFamily="34" charset="0"/>
              </a:rPr>
              <a:t>Labore: S1 - S3**, Zellkultur, GVO, Phytopathogene</a:t>
            </a:r>
          </a:p>
          <a:p>
            <a:pPr>
              <a:buClrTx/>
              <a:buFontTx/>
              <a:buNone/>
            </a:pPr>
            <a:endParaRPr lang="en-US" altLang="de-DE" sz="2400">
              <a:latin typeface="Arial" panose="020B0604020202020204" pitchFamily="34" charset="0"/>
            </a:endParaRPr>
          </a:p>
          <a:p>
            <a:pPr>
              <a:buClrTx/>
              <a:buFontTx/>
              <a:buNone/>
            </a:pPr>
            <a:r>
              <a:rPr lang="en-US" altLang="de-DE" sz="2400">
                <a:latin typeface="Arial" panose="020B0604020202020204" pitchFamily="34" charset="0"/>
              </a:rPr>
              <a:t>Automat. Bilderkennung</a:t>
            </a:r>
          </a:p>
        </p:txBody>
      </p:sp>
      <p:sp>
        <p:nvSpPr>
          <p:cNvPr id="29700" name="Text Box 4"/>
          <p:cNvSpPr txBox="1">
            <a:spLocks noChangeArrowheads="1"/>
          </p:cNvSpPr>
          <p:nvPr/>
        </p:nvSpPr>
        <p:spPr bwMode="auto">
          <a:xfrm>
            <a:off x="755574" y="576263"/>
            <a:ext cx="68771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dirty="0">
                <a:solidFill>
                  <a:srgbClr val="000000"/>
                </a:solidFill>
                <a:latin typeface="Arial" panose="020B0604020202020204" pitchFamily="34" charset="0"/>
              </a:rPr>
              <a:t>Prof. Dr. Marcus </a:t>
            </a:r>
            <a:r>
              <a:rPr lang="en-US" altLang="de-DE" sz="1600" b="1" dirty="0" err="1">
                <a:solidFill>
                  <a:srgbClr val="000000"/>
                </a:solidFill>
                <a:latin typeface="Arial" panose="020B0604020202020204" pitchFamily="34" charset="0"/>
              </a:rPr>
              <a:t>Frohme</a:t>
            </a:r>
            <a:endParaRPr lang="en-US" altLang="de-DE" sz="1600" b="1" dirty="0">
              <a:solidFill>
                <a:srgbClr val="000000"/>
              </a:solidFill>
              <a:latin typeface="Arial" panose="020B0604020202020204" pitchFamily="34" charset="0"/>
            </a:endParaRPr>
          </a:p>
        </p:txBody>
      </p:sp>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1355725"/>
            <a:ext cx="4041775" cy="1938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3632200"/>
            <a:ext cx="4041775" cy="195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3" y="5953125"/>
            <a:ext cx="2627312" cy="69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2925" y="144463"/>
            <a:ext cx="774700" cy="48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1725" y="5953125"/>
            <a:ext cx="2498725" cy="83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6" name="Line 10"/>
          <p:cNvSpPr>
            <a:spLocks noChangeShapeType="1"/>
          </p:cNvSpPr>
          <p:nvPr/>
        </p:nvSpPr>
        <p:spPr bwMode="auto">
          <a:xfrm>
            <a:off x="285750" y="5829300"/>
            <a:ext cx="8426450" cy="12700"/>
          </a:xfrm>
          <a:prstGeom prst="line">
            <a:avLst/>
          </a:prstGeom>
          <a:noFill/>
          <a:ln w="9360" cap="sq">
            <a:solidFill>
              <a:srgbClr val="005B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29707"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r="3371" b="6564"/>
          <a:stretch>
            <a:fillRect/>
          </a:stretch>
        </p:blipFill>
        <p:spPr bwMode="auto">
          <a:xfrm>
            <a:off x="6731000" y="5953125"/>
            <a:ext cx="2016125" cy="698500"/>
          </a:xfrm>
          <a:prstGeom prst="rect">
            <a:avLst/>
          </a:prstGeom>
          <a:noFill/>
          <a:ln>
            <a:noFill/>
          </a:ln>
          <a:effectLst/>
          <a:extLst>
            <a:ext uri="{909E8E84-426E-40DD-AFC4-6F175D3DCCD1}">
              <a14:hiddenFill xmlns:a14="http://schemas.microsoft.com/office/drawing/2010/main">
                <a:blipFill dpi="0" rotWithShape="0">
                  <a:blip/>
                  <a:srcRect r="3371" b="656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0651" y="161419"/>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1542"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647699" y="144463"/>
            <a:ext cx="74025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a:latin typeface="Arial" panose="020B0604020202020204" pitchFamily="34" charset="0"/>
              </a:rPr>
              <a:t>Molekulare</a:t>
            </a:r>
            <a:r>
              <a:rPr lang="en-US" altLang="de-DE" sz="2400" b="1" dirty="0">
                <a:latin typeface="Arial" panose="020B0604020202020204" pitchFamily="34" charset="0"/>
              </a:rPr>
              <a:t> </a:t>
            </a:r>
            <a:r>
              <a:rPr lang="en-US" altLang="de-DE" sz="2400" b="1" dirty="0" err="1">
                <a:latin typeface="Arial" panose="020B0604020202020204" pitchFamily="34" charset="0"/>
              </a:rPr>
              <a:t>Biotechnologie</a:t>
            </a:r>
            <a:r>
              <a:rPr lang="en-US" altLang="de-DE" sz="2400" b="1" dirty="0">
                <a:latin typeface="Arial" panose="020B0604020202020204" pitchFamily="34" charset="0"/>
              </a:rPr>
              <a:t> &amp; Funk. </a:t>
            </a:r>
            <a:r>
              <a:rPr lang="en-US" altLang="de-DE" sz="2400" b="1" dirty="0" err="1">
                <a:latin typeface="Arial" panose="020B0604020202020204" pitchFamily="34" charset="0"/>
              </a:rPr>
              <a:t>Genomik</a:t>
            </a:r>
            <a:endParaRPr lang="en-US" altLang="de-DE" sz="2400" b="1" dirty="0">
              <a:latin typeface="Arial" panose="020B0604020202020204" pitchFamily="34" charset="0"/>
            </a:endParaRPr>
          </a:p>
        </p:txBody>
      </p:sp>
      <p:sp>
        <p:nvSpPr>
          <p:cNvPr id="30722" name="Text Box 2"/>
          <p:cNvSpPr txBox="1">
            <a:spLocks noChangeArrowheads="1"/>
          </p:cNvSpPr>
          <p:nvPr/>
        </p:nvSpPr>
        <p:spPr bwMode="auto">
          <a:xfrm>
            <a:off x="231775" y="1082675"/>
            <a:ext cx="9221788"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u="sng">
                <a:latin typeface="Arial" panose="020B0604020202020204" pitchFamily="34" charset="0"/>
              </a:rPr>
              <a:t>Projekte </a:t>
            </a:r>
          </a:p>
          <a:p>
            <a:pPr>
              <a:buClrTx/>
              <a:buFontTx/>
              <a:buNone/>
            </a:pPr>
            <a:r>
              <a:rPr lang="en-US" altLang="de-DE" sz="2400">
                <a:latin typeface="Arial" panose="020B0604020202020204" pitchFamily="34" charset="0"/>
              </a:rPr>
              <a:t>C60-Fulleren/Tumor-Drug photodynamischer Nano-Carrier</a:t>
            </a:r>
          </a:p>
          <a:p>
            <a:pPr>
              <a:buClrTx/>
              <a:buFontTx/>
              <a:buNone/>
            </a:pPr>
            <a:r>
              <a:rPr lang="en-US" altLang="de-DE" sz="2400">
                <a:latin typeface="Arial" panose="020B0604020202020204" pitchFamily="34" charset="0"/>
              </a:rPr>
              <a:t>Mobile Diagnostik mittels Smartphone</a:t>
            </a:r>
          </a:p>
          <a:p>
            <a:pPr>
              <a:buClrTx/>
              <a:buFontTx/>
              <a:buNone/>
            </a:pPr>
            <a:r>
              <a:rPr lang="en-US" altLang="de-DE" sz="2400">
                <a:latin typeface="Arial" panose="020B0604020202020204" pitchFamily="34" charset="0"/>
              </a:rPr>
              <a:t>Biomarker für GH-Störungen (Companion Diagnostics)</a:t>
            </a:r>
          </a:p>
          <a:p>
            <a:pPr>
              <a:buClrTx/>
              <a:buFontTx/>
              <a:buNone/>
            </a:pPr>
            <a:r>
              <a:rPr lang="en-US" altLang="de-DE" sz="2400">
                <a:latin typeface="Arial" panose="020B0604020202020204" pitchFamily="34" charset="0"/>
              </a:rPr>
              <a:t>Vaccine für Ältere durch Glyko-Design</a:t>
            </a:r>
          </a:p>
          <a:p>
            <a:pPr>
              <a:buClrTx/>
              <a:buFontTx/>
              <a:buNone/>
            </a:pPr>
            <a:r>
              <a:rPr lang="en-US" altLang="de-DE" sz="2400">
                <a:latin typeface="Arial" panose="020B0604020202020204" pitchFamily="34" charset="0"/>
              </a:rPr>
              <a:t>Leishmaniose (Populations und Vektorgenetik)</a:t>
            </a:r>
          </a:p>
          <a:p>
            <a:pPr>
              <a:buClrTx/>
              <a:buFontTx/>
              <a:buNone/>
            </a:pPr>
            <a:endParaRPr lang="en-US" altLang="de-DE" sz="2400">
              <a:latin typeface="Arial" panose="020B0604020202020204" pitchFamily="34" charset="0"/>
            </a:endParaRPr>
          </a:p>
          <a:p>
            <a:pPr>
              <a:buClrTx/>
              <a:buFontTx/>
              <a:buNone/>
            </a:pPr>
            <a:r>
              <a:rPr lang="en-US" altLang="de-DE" sz="2400">
                <a:latin typeface="Arial" panose="020B0604020202020204" pitchFamily="34" charset="0"/>
              </a:rPr>
              <a:t>Reifung von Schweinefleisch</a:t>
            </a:r>
          </a:p>
          <a:p>
            <a:pPr>
              <a:buClrTx/>
              <a:buFontTx/>
              <a:buNone/>
            </a:pPr>
            <a:r>
              <a:rPr lang="en-US" altLang="de-DE" sz="2400">
                <a:latin typeface="Arial" panose="020B0604020202020204" pitchFamily="34" charset="0"/>
              </a:rPr>
              <a:t>Verkapselung von Hefe für Brotteig</a:t>
            </a:r>
          </a:p>
          <a:p>
            <a:pPr>
              <a:buClrTx/>
              <a:buFontTx/>
              <a:buNone/>
            </a:pPr>
            <a:r>
              <a:rPr lang="en-US" altLang="de-DE" sz="2400">
                <a:latin typeface="Arial" panose="020B0604020202020204" pitchFamily="34" charset="0"/>
              </a:rPr>
              <a:t>Fermentation bei der Kaffee-Ernte/Prozessierung</a:t>
            </a:r>
          </a:p>
          <a:p>
            <a:pPr>
              <a:buClrTx/>
              <a:buFontTx/>
              <a:buNone/>
            </a:pPr>
            <a:endParaRPr lang="en-US" altLang="de-DE" sz="2400">
              <a:latin typeface="Arial" panose="020B0604020202020204" pitchFamily="34" charset="0"/>
            </a:endParaRPr>
          </a:p>
          <a:p>
            <a:pPr>
              <a:buClrTx/>
              <a:buFontTx/>
              <a:buNone/>
            </a:pPr>
            <a:r>
              <a:rPr lang="en-US" altLang="de-DE" sz="2400">
                <a:latin typeface="Arial" panose="020B0604020202020204" pitchFamily="34" charset="0"/>
              </a:rPr>
              <a:t>Nachweis von TNT und Abbauprodukten in Bodenproben</a:t>
            </a:r>
          </a:p>
          <a:p>
            <a:pPr>
              <a:buClrTx/>
              <a:buFontTx/>
              <a:buNone/>
            </a:pPr>
            <a:r>
              <a:rPr lang="en-US" altLang="de-DE" sz="2400">
                <a:latin typeface="Arial" panose="020B0604020202020204" pitchFamily="34" charset="0"/>
              </a:rPr>
              <a:t>Nachweis von PAK und Heterocyclen in Baustoffabfällen</a:t>
            </a:r>
          </a:p>
          <a:p>
            <a:pPr>
              <a:buClrTx/>
              <a:buFontTx/>
              <a:buNone/>
            </a:pPr>
            <a:r>
              <a:rPr lang="en-US" altLang="de-DE" sz="2400">
                <a:latin typeface="Arial" panose="020B0604020202020204" pitchFamily="34" charset="0"/>
              </a:rPr>
              <a:t>Mikrobielle Oxidation von Methan auf Deponien</a:t>
            </a:r>
          </a:p>
        </p:txBody>
      </p:sp>
      <p:sp>
        <p:nvSpPr>
          <p:cNvPr id="30723"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Prof. Dr. Marcus Frohme</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8900"/>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9493"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647700" y="3497263"/>
            <a:ext cx="8027988"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lgn="ctr">
              <a:lnSpc>
                <a:spcPts val="4388"/>
              </a:lnSpc>
              <a:buClrTx/>
              <a:buFontTx/>
              <a:buNone/>
            </a:pPr>
            <a:r>
              <a:rPr lang="en-US" altLang="de-DE" sz="6000" b="1">
                <a:solidFill>
                  <a:srgbClr val="FFFFFF"/>
                </a:solidFill>
                <a:latin typeface="Arial" panose="020B0604020202020204" pitchFamily="34" charset="0"/>
              </a:rPr>
              <a:t>Fragen bitte an</a:t>
            </a:r>
            <a:br>
              <a:rPr lang="en-US" altLang="de-DE" sz="6000" b="1">
                <a:solidFill>
                  <a:srgbClr val="FFFFFF"/>
                </a:solidFill>
                <a:latin typeface="Arial" panose="020B0604020202020204" pitchFamily="34" charset="0"/>
              </a:rPr>
            </a:br>
            <a:r>
              <a:rPr lang="en-US" altLang="de-DE" sz="4000" b="1">
                <a:solidFill>
                  <a:srgbClr val="FFFFFF"/>
                </a:solidFill>
                <a:latin typeface="Arial" panose="020B0604020202020204" pitchFamily="34" charset="0"/>
              </a:rPr>
              <a:t>mfrohme@th-wildau.de</a:t>
            </a: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37" y="116632"/>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9459"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Informationen zum Masterstudium</a:t>
            </a:r>
          </a:p>
        </p:txBody>
      </p:sp>
      <p:sp>
        <p:nvSpPr>
          <p:cNvPr id="9218" name="Text Box 2"/>
          <p:cNvSpPr txBox="1">
            <a:spLocks noChangeArrowheads="1"/>
          </p:cNvSpPr>
          <p:nvPr/>
        </p:nvSpPr>
        <p:spPr bwMode="auto">
          <a:xfrm>
            <a:off x="647700"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lnSpc>
                <a:spcPct val="200000"/>
              </a:lnSpc>
              <a:spcBef>
                <a:spcPts val="600"/>
              </a:spcBef>
              <a:buClrTx/>
              <a:buFontTx/>
              <a:buNone/>
            </a:pPr>
            <a:endParaRPr lang="en-US" altLang="de-DE" sz="2400" b="1">
              <a:latin typeface="Arial" panose="020B0604020202020204" pitchFamily="34" charset="0"/>
            </a:endParaRPr>
          </a:p>
          <a:p>
            <a:pPr>
              <a:lnSpc>
                <a:spcPct val="200000"/>
              </a:lnSpc>
              <a:spcBef>
                <a:spcPts val="600"/>
              </a:spcBef>
              <a:buClrTx/>
              <a:buFontTx/>
              <a:buNone/>
            </a:pPr>
            <a:r>
              <a:rPr lang="en-US" altLang="de-DE" sz="2400" b="1">
                <a:latin typeface="Arial" panose="020B0604020202020204" pitchFamily="34" charset="0"/>
              </a:rPr>
              <a:t>Studieninhalte und –aufbau</a:t>
            </a:r>
          </a:p>
          <a:p>
            <a:pPr>
              <a:lnSpc>
                <a:spcPct val="200000"/>
              </a:lnSpc>
              <a:spcBef>
                <a:spcPts val="600"/>
              </a:spcBef>
              <a:buClrTx/>
              <a:buFontTx/>
              <a:buNone/>
            </a:pPr>
            <a:r>
              <a:rPr lang="en-US" altLang="de-DE" sz="2400" b="1">
                <a:latin typeface="Arial" panose="020B0604020202020204" pitchFamily="34" charset="0"/>
              </a:rPr>
              <a:t>Karrierebeispiele von Ehemaligen</a:t>
            </a:r>
          </a:p>
          <a:p>
            <a:pPr>
              <a:lnSpc>
                <a:spcPct val="200000"/>
              </a:lnSpc>
              <a:spcBef>
                <a:spcPts val="600"/>
              </a:spcBef>
              <a:buClrTx/>
              <a:buFontTx/>
              <a:buNone/>
            </a:pPr>
            <a:r>
              <a:rPr lang="en-US" altLang="de-DE" sz="2400" b="1">
                <a:latin typeface="Arial" panose="020B0604020202020204" pitchFamily="34" charset="0"/>
              </a:rPr>
              <a:t>Personen im Studiengang</a:t>
            </a:r>
          </a:p>
          <a:p>
            <a:pPr>
              <a:lnSpc>
                <a:spcPct val="200000"/>
              </a:lnSpc>
              <a:spcBef>
                <a:spcPts val="600"/>
              </a:spcBef>
              <a:buClrTx/>
              <a:buFontTx/>
              <a:buNone/>
            </a:pPr>
            <a:r>
              <a:rPr lang="en-US" altLang="de-DE" sz="2400" b="1">
                <a:latin typeface="Arial" panose="020B0604020202020204" pitchFamily="34" charset="0"/>
              </a:rPr>
              <a:t>Forschungsthemen der Abteilungen</a:t>
            </a:r>
          </a:p>
        </p:txBody>
      </p:sp>
      <p:sp>
        <p:nvSpPr>
          <p:cNvPr id="9219"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Biosystemtechnik / Bioinformatik</a:t>
            </a:r>
          </a:p>
        </p:txBody>
      </p: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572" y="144463"/>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0880"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Biosystemtechnik / Bioinformatik</a:t>
            </a:r>
          </a:p>
        </p:txBody>
      </p:sp>
      <p:sp>
        <p:nvSpPr>
          <p:cNvPr id="10242" name="Rectangle 2"/>
          <p:cNvSpPr>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1pPr>
            <a:lvl2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interdisziplinär und forschungsorientiert</a:t>
            </a: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1828800"/>
            <a:ext cx="4351337" cy="418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469900" y="1166813"/>
            <a:ext cx="5105400"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b="1">
                <a:latin typeface="Arial" panose="020B0604020202020204" pitchFamily="34" charset="0"/>
              </a:rPr>
              <a:t>     Master: 4 Semester</a:t>
            </a:r>
            <a:r>
              <a:rPr lang="en-US" altLang="de-DE" sz="2400">
                <a:latin typeface="Arial" panose="020B0604020202020204" pitchFamily="34" charset="0"/>
              </a:rPr>
              <a:t> </a:t>
            </a: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225" y="1006475"/>
            <a:ext cx="3857625" cy="540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13" y="227114"/>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4222"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Master</a:t>
            </a:r>
          </a:p>
        </p:txBody>
      </p:sp>
      <p:sp>
        <p:nvSpPr>
          <p:cNvPr id="11266" name="Text Box 2"/>
          <p:cNvSpPr txBox="1">
            <a:spLocks noChangeArrowheads="1"/>
          </p:cNvSpPr>
          <p:nvPr/>
        </p:nvSpPr>
        <p:spPr bwMode="auto">
          <a:xfrm>
            <a:off x="647700" y="1154113"/>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b="1">
                <a:latin typeface="Arial" panose="020B0604020202020204" pitchFamily="34" charset="0"/>
              </a:rPr>
              <a:t>4 Semester      </a:t>
            </a:r>
          </a:p>
          <a:p>
            <a:pPr>
              <a:spcBef>
                <a:spcPts val="600"/>
              </a:spcBef>
              <a:buClrTx/>
              <a:buFontTx/>
              <a:buNone/>
            </a:pPr>
            <a:r>
              <a:rPr lang="en-US" altLang="de-DE" sz="2400">
                <a:latin typeface="Arial" panose="020B0604020202020204" pitchFamily="34" charset="0"/>
              </a:rPr>
              <a:t>120 CP   ~ 20 SWS    deutsch/englisch</a:t>
            </a:r>
          </a:p>
          <a:p>
            <a:pPr>
              <a:spcBef>
                <a:spcPts val="600"/>
              </a:spcBef>
              <a:buClrTx/>
              <a:buFontTx/>
              <a:buNone/>
            </a:pPr>
            <a:r>
              <a:rPr lang="en-US" altLang="de-DE" sz="2400">
                <a:latin typeface="Arial" panose="020B0604020202020204" pitchFamily="34" charset="0"/>
              </a:rPr>
              <a:t>Spezialisierung möglich</a:t>
            </a:r>
          </a:p>
          <a:p>
            <a:pPr>
              <a:spcBef>
                <a:spcPts val="350"/>
              </a:spcBef>
              <a:buClrTx/>
              <a:buFontTx/>
              <a:buNone/>
            </a:pPr>
            <a:endParaRPr lang="en-US" altLang="de-DE" sz="1400" u="sng">
              <a:latin typeface="Arial" panose="020B0604020202020204" pitchFamily="34" charset="0"/>
            </a:endParaRPr>
          </a:p>
          <a:p>
            <a:pPr>
              <a:spcBef>
                <a:spcPts val="600"/>
              </a:spcBef>
              <a:buClrTx/>
              <a:buFontTx/>
              <a:buNone/>
            </a:pPr>
            <a:r>
              <a:rPr lang="en-US" altLang="de-DE" sz="2400" u="sng">
                <a:latin typeface="Arial" panose="020B0604020202020204" pitchFamily="34" charset="0"/>
              </a:rPr>
              <a:t>Semester 1-3</a:t>
            </a:r>
            <a:r>
              <a:rPr lang="en-US" altLang="de-DE" sz="2400">
                <a:latin typeface="Arial" panose="020B0604020202020204" pitchFamily="34" charset="0"/>
              </a:rPr>
              <a:t> </a:t>
            </a:r>
          </a:p>
          <a:p>
            <a:pPr>
              <a:spcBef>
                <a:spcPts val="600"/>
              </a:spcBef>
              <a:buClrTx/>
              <a:buFontTx/>
              <a:buNone/>
            </a:pPr>
            <a:r>
              <a:rPr lang="en-US" altLang="de-DE" sz="2400">
                <a:latin typeface="Arial" panose="020B0604020202020204" pitchFamily="34" charset="0"/>
              </a:rPr>
              <a:t>Vorlesungen + Laborveranstaltungen,</a:t>
            </a:r>
          </a:p>
          <a:p>
            <a:pPr>
              <a:spcBef>
                <a:spcPts val="600"/>
              </a:spcBef>
              <a:buClrTx/>
              <a:buFontTx/>
              <a:buNone/>
            </a:pPr>
            <a:r>
              <a:rPr lang="en-US" altLang="de-DE" sz="2400">
                <a:latin typeface="Arial" panose="020B0604020202020204" pitchFamily="34" charset="0"/>
              </a:rPr>
              <a:t>Wahlpflichtfächer</a:t>
            </a:r>
          </a:p>
          <a:p>
            <a:pPr>
              <a:spcBef>
                <a:spcPts val="350"/>
              </a:spcBef>
              <a:buClrTx/>
              <a:buFontTx/>
              <a:buNone/>
            </a:pPr>
            <a:endParaRPr lang="en-US" altLang="de-DE" sz="1400">
              <a:latin typeface="Arial" panose="020B0604020202020204" pitchFamily="34" charset="0"/>
            </a:endParaRPr>
          </a:p>
          <a:p>
            <a:pPr>
              <a:spcBef>
                <a:spcPts val="600"/>
              </a:spcBef>
              <a:buClrTx/>
              <a:buFontTx/>
              <a:buNone/>
            </a:pPr>
            <a:r>
              <a:rPr lang="en-US" altLang="de-DE" sz="2400" u="sng">
                <a:latin typeface="Arial" panose="020B0604020202020204" pitchFamily="34" charset="0"/>
              </a:rPr>
              <a:t>Semester 4</a:t>
            </a:r>
          </a:p>
          <a:p>
            <a:pPr>
              <a:spcBef>
                <a:spcPts val="600"/>
              </a:spcBef>
              <a:buClrTx/>
              <a:buFontTx/>
              <a:buNone/>
            </a:pPr>
            <a:r>
              <a:rPr lang="en-US" altLang="de-DE" sz="2400">
                <a:latin typeface="Arial" panose="020B0604020202020204" pitchFamily="34" charset="0"/>
              </a:rPr>
              <a:t>Masterarbeit, 20 Wochen</a:t>
            </a:r>
          </a:p>
          <a:p>
            <a:pPr>
              <a:spcBef>
                <a:spcPts val="350"/>
              </a:spcBef>
              <a:buClrTx/>
              <a:buFontTx/>
              <a:buNone/>
            </a:pPr>
            <a:endParaRPr lang="en-US" altLang="de-DE" sz="1400">
              <a:latin typeface="Arial" panose="020B0604020202020204" pitchFamily="34" charset="0"/>
            </a:endParaRPr>
          </a:p>
          <a:p>
            <a:pPr>
              <a:spcBef>
                <a:spcPts val="450"/>
              </a:spcBef>
              <a:buClrTx/>
              <a:buFontTx/>
              <a:buNone/>
            </a:pPr>
            <a:r>
              <a:rPr lang="en-US" altLang="de-DE" u="sng">
                <a:latin typeface="Arial" panose="020B0604020202020204" pitchFamily="34" charset="0"/>
              </a:rPr>
              <a:t>Semester 1</a:t>
            </a:r>
          </a:p>
          <a:p>
            <a:pPr>
              <a:spcBef>
                <a:spcPts val="450"/>
              </a:spcBef>
              <a:buClrTx/>
              <a:buFontTx/>
              <a:buNone/>
            </a:pPr>
            <a:r>
              <a:rPr lang="en-US" altLang="de-DE">
                <a:latin typeface="Arial" panose="020B0604020202020204" pitchFamily="34" charset="0"/>
              </a:rPr>
              <a:t>Wahlpflichtfächer mit individueller Betreuung für “Quereinsteiger”</a:t>
            </a:r>
          </a:p>
          <a:p>
            <a:pPr>
              <a:spcBef>
                <a:spcPts val="450"/>
              </a:spcBef>
              <a:buClrTx/>
              <a:buFontTx/>
              <a:buNone/>
            </a:pPr>
            <a:r>
              <a:rPr lang="en-US" altLang="de-DE" u="sng">
                <a:latin typeface="Arial" panose="020B0604020202020204" pitchFamily="34" charset="0"/>
              </a:rPr>
              <a:t>Semester 2 + 3</a:t>
            </a:r>
          </a:p>
          <a:p>
            <a:pPr>
              <a:spcBef>
                <a:spcPts val="450"/>
              </a:spcBef>
              <a:buClrTx/>
              <a:buFontTx/>
              <a:buNone/>
            </a:pPr>
            <a:r>
              <a:rPr lang="en-US" altLang="de-DE">
                <a:latin typeface="Arial" panose="020B0604020202020204" pitchFamily="34" charset="0"/>
              </a:rPr>
              <a:t>Projektarbeiten in den Laboren der TH Wildau (Projektstudium)</a:t>
            </a:r>
          </a:p>
          <a:p>
            <a:pPr>
              <a:spcBef>
                <a:spcPts val="450"/>
              </a:spcBef>
              <a:buClrTx/>
              <a:buFontTx/>
              <a:buNone/>
            </a:pPr>
            <a:endParaRPr lang="en-US" altLang="de-DE">
              <a:latin typeface="Arial" panose="020B0604020202020204" pitchFamily="34" charset="0"/>
            </a:endParaRPr>
          </a:p>
        </p:txBody>
      </p:sp>
      <p:sp>
        <p:nvSpPr>
          <p:cNvPr id="11267"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Biosystemtechnik / Bioinformatik</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154" y="88900"/>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2620"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smtClean="0">
                <a:latin typeface="Arial" panose="020B0604020202020204" pitchFamily="34" charset="0"/>
              </a:rPr>
              <a:t>Projektstudien</a:t>
            </a:r>
            <a:r>
              <a:rPr lang="en-US" altLang="de-DE" sz="2400" b="1" dirty="0" smtClean="0">
                <a:latin typeface="Arial" panose="020B0604020202020204" pitchFamily="34" charset="0"/>
              </a:rPr>
              <a:t> und </a:t>
            </a:r>
            <a:r>
              <a:rPr lang="en-US" altLang="de-DE" sz="2400" b="1" dirty="0" err="1" smtClean="0">
                <a:latin typeface="Arial" panose="020B0604020202020204" pitchFamily="34" charset="0"/>
              </a:rPr>
              <a:t>Wahlpflichtfächer</a:t>
            </a:r>
            <a:endParaRPr lang="en-US" altLang="de-DE" sz="2400" b="1" dirty="0">
              <a:latin typeface="Arial" panose="020B0604020202020204" pitchFamily="34" charset="0"/>
            </a:endParaRPr>
          </a:p>
        </p:txBody>
      </p:sp>
      <p:sp>
        <p:nvSpPr>
          <p:cNvPr id="12290" name="Text Box 2"/>
          <p:cNvSpPr txBox="1">
            <a:spLocks noChangeArrowheads="1"/>
          </p:cNvSpPr>
          <p:nvPr/>
        </p:nvSpPr>
        <p:spPr bwMode="auto">
          <a:xfrm>
            <a:off x="647700"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450"/>
              </a:spcBef>
              <a:buClrTx/>
              <a:buFontTx/>
              <a:buNone/>
            </a:pPr>
            <a:r>
              <a:rPr lang="en-US" altLang="de-DE" dirty="0" err="1" smtClean="0">
                <a:latin typeface="Arial" panose="020B0604020202020204" pitchFamily="34" charset="0"/>
              </a:rPr>
              <a:t>Projektstudium</a:t>
            </a:r>
            <a:endParaRPr lang="en-US" altLang="de-DE" dirty="0" smtClean="0">
              <a:latin typeface="Arial" panose="020B0604020202020204" pitchFamily="34" charset="0"/>
            </a:endParaRPr>
          </a:p>
          <a:p>
            <a:pPr>
              <a:spcBef>
                <a:spcPts val="450"/>
              </a:spcBef>
              <a:buClrTx/>
              <a:buFontTx/>
              <a:buNone/>
            </a:pPr>
            <a:endParaRPr lang="en-US" altLang="de-DE" dirty="0" smtClean="0">
              <a:latin typeface="Arial" panose="020B0604020202020204" pitchFamily="34" charset="0"/>
            </a:endParaRPr>
          </a:p>
          <a:p>
            <a:pPr>
              <a:spcBef>
                <a:spcPts val="450"/>
              </a:spcBef>
              <a:buClrTx/>
              <a:buFontTx/>
              <a:buNone/>
            </a:pPr>
            <a:r>
              <a:rPr lang="en-US" altLang="de-DE" dirty="0" err="1" smtClean="0">
                <a:latin typeface="Arial" panose="020B0604020202020204" pitchFamily="34" charset="0"/>
              </a:rPr>
              <a:t>Algorithmische</a:t>
            </a:r>
            <a:r>
              <a:rPr lang="en-US" altLang="de-DE" dirty="0" smtClean="0">
                <a:latin typeface="Arial" panose="020B0604020202020204" pitchFamily="34" charset="0"/>
              </a:rPr>
              <a:t> </a:t>
            </a:r>
            <a:r>
              <a:rPr lang="en-US" altLang="de-DE" dirty="0" err="1">
                <a:latin typeface="Arial" panose="020B0604020202020204" pitchFamily="34" charset="0"/>
              </a:rPr>
              <a:t>Bioinformatik</a:t>
            </a:r>
            <a:endParaRPr lang="en-US" altLang="de-DE"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Systembiologie</a:t>
            </a:r>
            <a:endParaRPr lang="en-US" altLang="de-DE" dirty="0">
              <a:latin typeface="Arial" panose="020B0604020202020204" pitchFamily="34" charset="0"/>
            </a:endParaRPr>
          </a:p>
          <a:p>
            <a:pPr>
              <a:spcBef>
                <a:spcPts val="450"/>
              </a:spcBef>
              <a:buClrTx/>
              <a:buFontTx/>
              <a:buNone/>
            </a:pPr>
            <a:endParaRPr lang="en-US" altLang="de-DE" sz="800"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Signalverarbeitung</a:t>
            </a:r>
            <a:r>
              <a:rPr lang="en-US" altLang="de-DE" dirty="0">
                <a:latin typeface="Arial" panose="020B0604020202020204" pitchFamily="34" charset="0"/>
              </a:rPr>
              <a:t> in der </a:t>
            </a:r>
            <a:r>
              <a:rPr lang="en-US" altLang="de-DE" dirty="0" err="1">
                <a:latin typeface="Arial" panose="020B0604020202020204" pitchFamily="34" charset="0"/>
              </a:rPr>
              <a:t>Medizin</a:t>
            </a:r>
            <a:endParaRPr lang="en-US" altLang="de-DE"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Pharmaforschung</a:t>
            </a:r>
            <a:r>
              <a:rPr lang="en-US" altLang="de-DE" dirty="0">
                <a:latin typeface="Arial" panose="020B0604020202020204" pitchFamily="34" charset="0"/>
              </a:rPr>
              <a:t> und -</a:t>
            </a:r>
            <a:r>
              <a:rPr lang="en-US" altLang="de-DE" dirty="0" err="1">
                <a:latin typeface="Arial" panose="020B0604020202020204" pitchFamily="34" charset="0"/>
              </a:rPr>
              <a:t>produktion</a:t>
            </a:r>
            <a:endParaRPr lang="en-US" altLang="de-DE"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Medizintechnik</a:t>
            </a:r>
            <a:r>
              <a:rPr lang="en-US" altLang="de-DE" dirty="0">
                <a:latin typeface="Arial" panose="020B0604020202020204" pitchFamily="34" charset="0"/>
              </a:rPr>
              <a:t> </a:t>
            </a:r>
          </a:p>
          <a:p>
            <a:pPr>
              <a:spcBef>
                <a:spcPts val="450"/>
              </a:spcBef>
              <a:buClrTx/>
              <a:buFontTx/>
              <a:buNone/>
            </a:pPr>
            <a:endParaRPr lang="en-US" altLang="de-DE" sz="800"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Mikrosystemtechnik</a:t>
            </a:r>
            <a:endParaRPr lang="en-US" altLang="de-DE" dirty="0">
              <a:latin typeface="Arial" panose="020B0604020202020204" pitchFamily="34" charset="0"/>
            </a:endParaRPr>
          </a:p>
          <a:p>
            <a:pPr>
              <a:spcBef>
                <a:spcPts val="450"/>
              </a:spcBef>
              <a:buClrTx/>
              <a:buFontTx/>
              <a:buNone/>
            </a:pPr>
            <a:endParaRPr lang="en-US" altLang="de-DE" sz="800"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Methoden</a:t>
            </a:r>
            <a:r>
              <a:rPr lang="en-US" altLang="de-DE" dirty="0">
                <a:latin typeface="Arial" panose="020B0604020202020204" pitchFamily="34" charset="0"/>
              </a:rPr>
              <a:t> der </a:t>
            </a:r>
            <a:r>
              <a:rPr lang="en-US" altLang="de-DE" dirty="0" err="1">
                <a:latin typeface="Arial" panose="020B0604020202020204" pitchFamily="34" charset="0"/>
              </a:rPr>
              <a:t>molekularen</a:t>
            </a:r>
            <a:r>
              <a:rPr lang="en-US" altLang="de-DE" dirty="0">
                <a:latin typeface="Arial" panose="020B0604020202020204" pitchFamily="34" charset="0"/>
              </a:rPr>
              <a:t> </a:t>
            </a:r>
            <a:r>
              <a:rPr lang="en-US" altLang="de-DE" dirty="0" err="1">
                <a:latin typeface="Arial" panose="020B0604020202020204" pitchFamily="34" charset="0"/>
              </a:rPr>
              <a:t>Biotechnologie</a:t>
            </a:r>
            <a:r>
              <a:rPr lang="en-US" altLang="de-DE" dirty="0">
                <a:latin typeface="Arial" panose="020B0604020202020204" pitchFamily="34" charset="0"/>
              </a:rPr>
              <a:t> und -</a:t>
            </a:r>
            <a:r>
              <a:rPr lang="en-US" altLang="de-DE" dirty="0" err="1">
                <a:latin typeface="Arial" panose="020B0604020202020204" pitchFamily="34" charset="0"/>
              </a:rPr>
              <a:t>analytik</a:t>
            </a:r>
            <a:endParaRPr lang="en-US" altLang="de-DE" dirty="0">
              <a:latin typeface="Arial" panose="020B0604020202020204" pitchFamily="34" charset="0"/>
            </a:endParaRPr>
          </a:p>
          <a:p>
            <a:pPr>
              <a:spcBef>
                <a:spcPts val="450"/>
              </a:spcBef>
              <a:buClrTx/>
            </a:pPr>
            <a:r>
              <a:rPr lang="en-US" altLang="de-DE" dirty="0" err="1" smtClean="0">
                <a:latin typeface="Arial" panose="020B0604020202020204" pitchFamily="34" charset="0"/>
              </a:rPr>
              <a:t>Methoden</a:t>
            </a:r>
            <a:r>
              <a:rPr lang="en-US" altLang="de-DE" dirty="0" smtClean="0">
                <a:latin typeface="Arial" panose="020B0604020202020204" pitchFamily="34" charset="0"/>
              </a:rPr>
              <a:t> </a:t>
            </a:r>
            <a:r>
              <a:rPr lang="en-US" altLang="de-DE" dirty="0">
                <a:latin typeface="Arial" panose="020B0604020202020204" pitchFamily="34" charset="0"/>
              </a:rPr>
              <a:t>der </a:t>
            </a:r>
            <a:r>
              <a:rPr lang="en-US" altLang="de-DE" dirty="0" err="1">
                <a:latin typeface="Arial" panose="020B0604020202020204" pitchFamily="34" charset="0"/>
              </a:rPr>
              <a:t>Bioprozess</a:t>
            </a:r>
            <a:r>
              <a:rPr lang="en-US" altLang="de-DE" dirty="0">
                <a:latin typeface="Arial" panose="020B0604020202020204" pitchFamily="34" charset="0"/>
              </a:rPr>
              <a:t>- und </a:t>
            </a:r>
            <a:r>
              <a:rPr lang="en-US" altLang="de-DE" dirty="0" err="1" smtClean="0">
                <a:latin typeface="Arial" panose="020B0604020202020204" pitchFamily="34" charset="0"/>
              </a:rPr>
              <a:t>Zellkulturtechnik</a:t>
            </a:r>
            <a:endParaRPr lang="en-US" altLang="de-DE" dirty="0" smtClean="0">
              <a:latin typeface="Arial" panose="020B0604020202020204" pitchFamily="34" charset="0"/>
            </a:endParaRPr>
          </a:p>
          <a:p>
            <a:pPr>
              <a:spcBef>
                <a:spcPts val="450"/>
              </a:spcBef>
              <a:buClrTx/>
            </a:pPr>
            <a:r>
              <a:rPr lang="en-US" altLang="de-DE" dirty="0" err="1" smtClean="0">
                <a:latin typeface="Arial" panose="020B0604020202020204" pitchFamily="34" charset="0"/>
              </a:rPr>
              <a:t>Biosensorik</a:t>
            </a:r>
            <a:r>
              <a:rPr lang="en-US" altLang="de-DE" dirty="0" smtClean="0">
                <a:latin typeface="Arial" panose="020B0604020202020204" pitchFamily="34" charset="0"/>
              </a:rPr>
              <a:t> </a:t>
            </a:r>
            <a:r>
              <a:rPr lang="en-US" altLang="de-DE" dirty="0">
                <a:latin typeface="Arial" panose="020B0604020202020204" pitchFamily="34" charset="0"/>
              </a:rPr>
              <a:t>(</a:t>
            </a:r>
            <a:r>
              <a:rPr lang="en-US" altLang="de-DE" dirty="0" err="1">
                <a:latin typeface="Arial" panose="020B0604020202020204" pitchFamily="34" charset="0"/>
              </a:rPr>
              <a:t>Methodenpraktikum</a:t>
            </a:r>
            <a:r>
              <a:rPr lang="en-US" altLang="de-DE" dirty="0">
                <a:latin typeface="Arial" panose="020B0604020202020204" pitchFamily="34" charset="0"/>
              </a:rPr>
              <a:t>)</a:t>
            </a:r>
          </a:p>
          <a:p>
            <a:pPr>
              <a:spcBef>
                <a:spcPts val="450"/>
              </a:spcBef>
              <a:buClrTx/>
              <a:buFontTx/>
              <a:buNone/>
            </a:pPr>
            <a:endParaRPr lang="en-US" altLang="de-DE" sz="800" dirty="0">
              <a:latin typeface="Arial" panose="020B0604020202020204" pitchFamily="34" charset="0"/>
            </a:endParaRPr>
          </a:p>
          <a:p>
            <a:pPr>
              <a:spcBef>
                <a:spcPts val="450"/>
              </a:spcBef>
              <a:buClrTx/>
              <a:buFontTx/>
              <a:buNone/>
            </a:pPr>
            <a:r>
              <a:rPr lang="en-US" altLang="de-DE" dirty="0" err="1">
                <a:latin typeface="Arial" panose="020B0604020202020204" pitchFamily="34" charset="0"/>
              </a:rPr>
              <a:t>Entrepreneuership</a:t>
            </a:r>
            <a:r>
              <a:rPr lang="en-US" altLang="de-DE" dirty="0">
                <a:latin typeface="Arial" panose="020B0604020202020204" pitchFamily="34" charset="0"/>
              </a:rPr>
              <a:t> </a:t>
            </a:r>
            <a:r>
              <a:rPr lang="en-US" altLang="de-DE" dirty="0" err="1">
                <a:latin typeface="Arial" panose="020B0604020202020204" pitchFamily="34" charset="0"/>
              </a:rPr>
              <a:t>für</a:t>
            </a:r>
            <a:r>
              <a:rPr lang="en-US" altLang="de-DE" dirty="0">
                <a:latin typeface="Arial" panose="020B0604020202020204" pitchFamily="34" charset="0"/>
              </a:rPr>
              <a:t> die </a:t>
            </a:r>
            <a:r>
              <a:rPr lang="en-US" altLang="de-DE" dirty="0" err="1">
                <a:latin typeface="Arial" panose="020B0604020202020204" pitchFamily="34" charset="0"/>
              </a:rPr>
              <a:t>LifeScience</a:t>
            </a:r>
            <a:r>
              <a:rPr lang="en-US" altLang="de-DE" dirty="0">
                <a:latin typeface="Arial" panose="020B0604020202020204" pitchFamily="34" charset="0"/>
              </a:rPr>
              <a:t> </a:t>
            </a:r>
            <a:r>
              <a:rPr lang="en-US" altLang="de-DE" dirty="0" err="1">
                <a:latin typeface="Arial" panose="020B0604020202020204" pitchFamily="34" charset="0"/>
              </a:rPr>
              <a:t>Branche</a:t>
            </a:r>
            <a:r>
              <a:rPr lang="en-US" altLang="de-DE" dirty="0">
                <a:latin typeface="Arial" panose="020B0604020202020204" pitchFamily="34" charset="0"/>
              </a:rPr>
              <a:t> </a:t>
            </a:r>
          </a:p>
          <a:p>
            <a:pPr>
              <a:spcBef>
                <a:spcPts val="450"/>
              </a:spcBef>
              <a:buClrTx/>
              <a:buFontTx/>
              <a:buNone/>
            </a:pPr>
            <a:r>
              <a:rPr lang="en-US" altLang="de-DE" dirty="0" err="1">
                <a:latin typeface="Arial" panose="020B0604020202020204" pitchFamily="34" charset="0"/>
              </a:rPr>
              <a:t>Interkulturelles</a:t>
            </a:r>
            <a:r>
              <a:rPr lang="en-US" altLang="de-DE" dirty="0">
                <a:latin typeface="Arial" panose="020B0604020202020204" pitchFamily="34" charset="0"/>
              </a:rPr>
              <a:t> Management</a:t>
            </a:r>
          </a:p>
          <a:p>
            <a:pPr>
              <a:spcBef>
                <a:spcPts val="450"/>
              </a:spcBef>
              <a:buClrTx/>
              <a:buFontTx/>
              <a:buNone/>
            </a:pPr>
            <a:r>
              <a:rPr lang="en-US" altLang="de-DE" dirty="0" err="1">
                <a:latin typeface="Arial" panose="020B0604020202020204" pitchFamily="34" charset="0"/>
              </a:rPr>
              <a:t>Wahlpflichtfächer</a:t>
            </a:r>
            <a:r>
              <a:rPr lang="en-US" altLang="de-DE" dirty="0">
                <a:latin typeface="Arial" panose="020B0604020202020204" pitchFamily="34" charset="0"/>
              </a:rPr>
              <a:t> </a:t>
            </a:r>
            <a:r>
              <a:rPr lang="en-US" altLang="de-DE" dirty="0" err="1">
                <a:latin typeface="Arial" panose="020B0604020202020204" pitchFamily="34" charset="0"/>
              </a:rPr>
              <a:t>anderer</a:t>
            </a:r>
            <a:r>
              <a:rPr lang="en-US" altLang="de-DE" dirty="0">
                <a:latin typeface="Arial" panose="020B0604020202020204" pitchFamily="34" charset="0"/>
              </a:rPr>
              <a:t> </a:t>
            </a:r>
            <a:r>
              <a:rPr lang="en-US" altLang="de-DE" dirty="0" err="1">
                <a:latin typeface="Arial" panose="020B0604020202020204" pitchFamily="34" charset="0"/>
              </a:rPr>
              <a:t>Studiengänge</a:t>
            </a:r>
            <a:r>
              <a:rPr lang="en-US" altLang="de-DE" dirty="0">
                <a:latin typeface="Arial" panose="020B0604020202020204" pitchFamily="34" charset="0"/>
              </a:rPr>
              <a:t> </a:t>
            </a:r>
            <a:r>
              <a:rPr lang="en-US" altLang="de-DE" dirty="0" err="1">
                <a:latin typeface="Arial" panose="020B0604020202020204" pitchFamily="34" charset="0"/>
              </a:rPr>
              <a:t>sind</a:t>
            </a:r>
            <a:r>
              <a:rPr lang="en-US" altLang="de-DE" dirty="0">
                <a:latin typeface="Arial" panose="020B0604020202020204" pitchFamily="34" charset="0"/>
              </a:rPr>
              <a:t> </a:t>
            </a:r>
            <a:r>
              <a:rPr lang="en-US" altLang="de-DE" dirty="0" err="1">
                <a:latin typeface="Arial" panose="020B0604020202020204" pitchFamily="34" charset="0"/>
              </a:rPr>
              <a:t>möglich</a:t>
            </a:r>
            <a:endParaRPr lang="en-US" altLang="de-DE" dirty="0">
              <a:latin typeface="Arial" panose="020B0604020202020204" pitchFamily="34" charset="0"/>
            </a:endParaRPr>
          </a:p>
          <a:p>
            <a:pPr>
              <a:spcBef>
                <a:spcPts val="450"/>
              </a:spcBef>
              <a:buClrTx/>
              <a:buFontTx/>
              <a:buNone/>
            </a:pPr>
            <a:endParaRPr lang="en-US" altLang="de-DE" dirty="0">
              <a:latin typeface="Arial" panose="020B0604020202020204" pitchFamily="34" charset="0"/>
            </a:endParaRPr>
          </a:p>
        </p:txBody>
      </p:sp>
      <p:sp>
        <p:nvSpPr>
          <p:cNvPr id="12291"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Biosystemtechnik / Bioinformatik</a:t>
            </a:r>
          </a:p>
        </p:txBody>
      </p:sp>
      <p:cxnSp>
        <p:nvCxnSpPr>
          <p:cNvPr id="3" name="Gerader Verbinder 2"/>
          <p:cNvCxnSpPr/>
          <p:nvPr/>
        </p:nvCxnSpPr>
        <p:spPr bwMode="auto">
          <a:xfrm>
            <a:off x="647700" y="1556792"/>
            <a:ext cx="7380684"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154" y="168782"/>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26073"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dirty="0" err="1" smtClean="0">
                <a:latin typeface="Arial" panose="020B0604020202020204" pitchFamily="34" charset="0"/>
              </a:rPr>
              <a:t>Arbeitgeber</a:t>
            </a:r>
            <a:r>
              <a:rPr lang="en-US" altLang="de-DE" sz="2400" b="1" dirty="0" smtClean="0">
                <a:latin typeface="Arial" panose="020B0604020202020204" pitchFamily="34" charset="0"/>
              </a:rPr>
              <a:t> </a:t>
            </a:r>
            <a:r>
              <a:rPr lang="en-US" altLang="de-DE" sz="2400" b="1" dirty="0" err="1" smtClean="0">
                <a:latin typeface="Arial" panose="020B0604020202020204" pitchFamily="34" charset="0"/>
              </a:rPr>
              <a:t>unserer</a:t>
            </a:r>
            <a:r>
              <a:rPr lang="en-US" altLang="de-DE" sz="2400" b="1" dirty="0" smtClean="0">
                <a:latin typeface="Arial" panose="020B0604020202020204" pitchFamily="34" charset="0"/>
              </a:rPr>
              <a:t> </a:t>
            </a:r>
            <a:r>
              <a:rPr lang="en-US" altLang="de-DE" sz="2400" b="1" dirty="0" err="1" smtClean="0">
                <a:latin typeface="Arial" panose="020B0604020202020204" pitchFamily="34" charset="0"/>
              </a:rPr>
              <a:t>Masterabsolventen</a:t>
            </a:r>
            <a:endParaRPr lang="en-US" altLang="de-DE" sz="2400" b="1" dirty="0">
              <a:latin typeface="Arial" panose="020B0604020202020204" pitchFamily="34" charset="0"/>
            </a:endParaRPr>
          </a:p>
        </p:txBody>
      </p:sp>
      <p:sp>
        <p:nvSpPr>
          <p:cNvPr id="13314" name="Text Box 2"/>
          <p:cNvSpPr txBox="1">
            <a:spLocks noChangeArrowheads="1"/>
          </p:cNvSpPr>
          <p:nvPr/>
        </p:nvSpPr>
        <p:spPr bwMode="auto">
          <a:xfrm>
            <a:off x="611560" y="980728"/>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dirty="0" err="1" smtClean="0">
                <a:latin typeface="Arial" panose="020B0604020202020204" pitchFamily="34" charset="0"/>
              </a:rPr>
              <a:t>StartUps</a:t>
            </a:r>
            <a:r>
              <a:rPr lang="en-US" altLang="de-DE" sz="2400" dirty="0" smtClean="0">
                <a:latin typeface="Arial" panose="020B0604020202020204" pitchFamily="34" charset="0"/>
              </a:rPr>
              <a:t> und </a:t>
            </a:r>
            <a:r>
              <a:rPr lang="en-US" altLang="de-DE" sz="2400" dirty="0" err="1" smtClean="0">
                <a:latin typeface="Arial" panose="020B0604020202020204" pitchFamily="34" charset="0"/>
              </a:rPr>
              <a:t>kleine</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Unternehmen</a:t>
            </a:r>
            <a:r>
              <a:rPr lang="en-US" altLang="de-DE" sz="2400" dirty="0" smtClean="0">
                <a:latin typeface="Arial" panose="020B0604020202020204" pitchFamily="34" charset="0"/>
              </a:rPr>
              <a:t> in der </a:t>
            </a:r>
            <a:r>
              <a:rPr lang="en-US" altLang="de-DE" sz="2400" dirty="0" err="1" smtClean="0">
                <a:latin typeface="Arial" panose="020B0604020202020204" pitchFamily="34" charset="0"/>
              </a:rPr>
              <a:t>Hauptstadtregion</a:t>
            </a:r>
            <a:endParaRPr lang="en-US" altLang="de-DE" sz="2400" dirty="0" smtClean="0">
              <a:latin typeface="Arial" panose="020B0604020202020204" pitchFamily="34" charset="0"/>
            </a:endParaRPr>
          </a:p>
          <a:p>
            <a:pPr>
              <a:spcBef>
                <a:spcPts val="600"/>
              </a:spcBef>
              <a:buClrTx/>
              <a:buFontTx/>
              <a:buNone/>
            </a:pPr>
            <a:r>
              <a:rPr lang="en-US" altLang="de-DE" sz="2400" dirty="0" smtClean="0">
                <a:latin typeface="Arial" panose="020B0604020202020204" pitchFamily="34" charset="0"/>
              </a:rPr>
              <a:t>    (Biotech, </a:t>
            </a:r>
            <a:r>
              <a:rPr lang="en-US" altLang="de-DE" sz="2400" dirty="0" err="1" smtClean="0">
                <a:latin typeface="Arial" panose="020B0604020202020204" pitchFamily="34" charset="0"/>
              </a:rPr>
              <a:t>Medizintechnik</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Analysetechnik</a:t>
            </a:r>
            <a:r>
              <a:rPr lang="en-US" altLang="de-DE" sz="2400" dirty="0" smtClean="0">
                <a:latin typeface="Arial" panose="020B0604020202020204" pitchFamily="34" charset="0"/>
              </a:rPr>
              <a:t>, Software …)</a:t>
            </a:r>
          </a:p>
          <a:p>
            <a:pPr>
              <a:spcBef>
                <a:spcPts val="600"/>
              </a:spcBef>
              <a:buClrTx/>
              <a:buFontTx/>
              <a:buNone/>
            </a:pPr>
            <a:r>
              <a:rPr lang="en-US" altLang="de-DE" sz="2400" dirty="0" err="1" smtClean="0">
                <a:latin typeface="Arial" panose="020B0604020202020204" pitchFamily="34" charset="0"/>
              </a:rPr>
              <a:t>Große</a:t>
            </a:r>
            <a:r>
              <a:rPr lang="en-US" altLang="de-DE" sz="2400" dirty="0" smtClean="0">
                <a:latin typeface="Arial" panose="020B0604020202020204" pitchFamily="34" charset="0"/>
              </a:rPr>
              <a:t> (Pharma)</a:t>
            </a:r>
            <a:r>
              <a:rPr lang="en-US" altLang="de-DE" sz="2400" dirty="0" err="1" smtClean="0">
                <a:latin typeface="Arial" panose="020B0604020202020204" pitchFamily="34" charset="0"/>
              </a:rPr>
              <a:t>Industrieunternehmen</a:t>
            </a:r>
            <a:r>
              <a:rPr lang="en-US" altLang="de-DE" sz="2400" dirty="0" smtClean="0">
                <a:latin typeface="Arial" panose="020B0604020202020204" pitchFamily="34" charset="0"/>
              </a:rPr>
              <a:t> </a:t>
            </a:r>
          </a:p>
          <a:p>
            <a:pPr>
              <a:spcBef>
                <a:spcPts val="600"/>
              </a:spcBef>
              <a:buClrTx/>
              <a:buFontTx/>
              <a:buNone/>
            </a:pPr>
            <a:r>
              <a:rPr lang="en-US" altLang="de-DE" sz="2400" dirty="0" smtClean="0">
                <a:latin typeface="Arial" panose="020B0604020202020204" pitchFamily="34" charset="0"/>
              </a:rPr>
              <a:t>    (</a:t>
            </a:r>
            <a:r>
              <a:rPr lang="en-US" altLang="de-DE" sz="2400" dirty="0" err="1" smtClean="0">
                <a:latin typeface="Arial" panose="020B0604020202020204" pitchFamily="34" charset="0"/>
              </a:rPr>
              <a:t>meist</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nicht</a:t>
            </a:r>
            <a:r>
              <a:rPr lang="en-US" altLang="de-DE" sz="2400" dirty="0" smtClean="0">
                <a:latin typeface="Arial" panose="020B0604020202020204" pitchFamily="34" charset="0"/>
              </a:rPr>
              <a:t> in der </a:t>
            </a:r>
            <a:r>
              <a:rPr lang="en-US" altLang="de-DE" sz="2400" dirty="0" err="1" smtClean="0">
                <a:latin typeface="Arial" panose="020B0604020202020204" pitchFamily="34" charset="0"/>
              </a:rPr>
              <a:t>Hauptstadtregion</a:t>
            </a:r>
            <a:r>
              <a:rPr lang="en-US" altLang="de-DE" sz="2400" dirty="0" smtClean="0">
                <a:latin typeface="Arial" panose="020B0604020202020204" pitchFamily="34" charset="0"/>
              </a:rPr>
              <a:t>)</a:t>
            </a:r>
          </a:p>
          <a:p>
            <a:pPr>
              <a:spcBef>
                <a:spcPts val="600"/>
              </a:spcBef>
              <a:buClrTx/>
              <a:buFontTx/>
              <a:buNone/>
            </a:pPr>
            <a:r>
              <a:rPr lang="en-US" altLang="de-DE" sz="2400" dirty="0" err="1" smtClean="0">
                <a:latin typeface="Arial" panose="020B0604020202020204" pitchFamily="34" charset="0"/>
              </a:rPr>
              <a:t>Forschungseinrichtungen</a:t>
            </a: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Medizinische</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Einrichtungen</a:t>
            </a: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Universitäten</a:t>
            </a:r>
            <a:r>
              <a:rPr lang="en-US" altLang="de-DE" sz="2400" dirty="0" smtClean="0">
                <a:latin typeface="Arial" panose="020B0604020202020204" pitchFamily="34" charset="0"/>
              </a:rPr>
              <a:t> und </a:t>
            </a:r>
            <a:r>
              <a:rPr lang="en-US" altLang="de-DE" sz="2400" dirty="0" err="1" smtClean="0">
                <a:latin typeface="Arial" panose="020B0604020202020204" pitchFamily="34" charset="0"/>
              </a:rPr>
              <a:t>Hochschulen</a:t>
            </a: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Behörden</a:t>
            </a:r>
            <a:endParaRPr lang="en-US" altLang="de-DE" sz="2400" dirty="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Vereine</a:t>
            </a: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Wissenschaftliche</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Verlage</a:t>
            </a: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Museen</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politische</a:t>
            </a:r>
            <a:r>
              <a:rPr lang="en-US" altLang="de-DE" sz="2400" dirty="0" smtClean="0">
                <a:latin typeface="Arial" panose="020B0604020202020204" pitchFamily="34" charset="0"/>
              </a:rPr>
              <a:t> </a:t>
            </a:r>
            <a:r>
              <a:rPr lang="en-US" altLang="de-DE" sz="2400" dirty="0" err="1" smtClean="0">
                <a:latin typeface="Arial" panose="020B0604020202020204" pitchFamily="34" charset="0"/>
              </a:rPr>
              <a:t>Institutionen</a:t>
            </a:r>
            <a:endParaRPr lang="en-US" altLang="de-DE" sz="2400" dirty="0">
              <a:latin typeface="Arial" panose="020B0604020202020204" pitchFamily="34" charset="0"/>
            </a:endParaRPr>
          </a:p>
        </p:txBody>
      </p:sp>
      <p:sp>
        <p:nvSpPr>
          <p:cNvPr id="13315"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dirty="0">
                <a:solidFill>
                  <a:srgbClr val="000000"/>
                </a:solidFill>
                <a:latin typeface="Arial" panose="020B0604020202020204"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79" y="59717"/>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53557"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647700" y="144463"/>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fast 200 Master-Absolventen in 15 Jahren</a:t>
            </a:r>
          </a:p>
        </p:txBody>
      </p:sp>
      <p:sp>
        <p:nvSpPr>
          <p:cNvPr id="13314" name="Text Box 2"/>
          <p:cNvSpPr txBox="1">
            <a:spLocks noChangeArrowheads="1"/>
          </p:cNvSpPr>
          <p:nvPr/>
        </p:nvSpPr>
        <p:spPr bwMode="auto">
          <a:xfrm>
            <a:off x="647700" y="1082675"/>
            <a:ext cx="7993063" cy="522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de-DE" altLang="de-DE" sz="2400">
                <a:latin typeface="Arial" panose="020B0604020202020204" pitchFamily="34" charset="0"/>
              </a:rPr>
              <a:t>Research Scientist / PhD Student</a:t>
            </a:r>
          </a:p>
          <a:p>
            <a:pPr>
              <a:spcBef>
                <a:spcPts val="600"/>
              </a:spcBef>
              <a:buClrTx/>
              <a:buFontTx/>
              <a:buNone/>
            </a:pPr>
            <a:r>
              <a:rPr lang="de-DE" altLang="de-DE" sz="2400">
                <a:latin typeface="Arial" panose="020B0604020202020204" pitchFamily="34" charset="0"/>
              </a:rPr>
              <a:t>Project Management Associate</a:t>
            </a:r>
          </a:p>
          <a:p>
            <a:pPr>
              <a:spcBef>
                <a:spcPts val="600"/>
              </a:spcBef>
              <a:buClrTx/>
              <a:buFontTx/>
              <a:buNone/>
            </a:pPr>
            <a:r>
              <a:rPr lang="de-DE" altLang="de-DE" sz="2400">
                <a:latin typeface="Arial" panose="020B0604020202020204" pitchFamily="34" charset="0"/>
              </a:rPr>
              <a:t>Quality manager</a:t>
            </a:r>
          </a:p>
          <a:p>
            <a:pPr>
              <a:spcBef>
                <a:spcPts val="600"/>
              </a:spcBef>
              <a:buClrTx/>
              <a:buFontTx/>
              <a:buNone/>
            </a:pPr>
            <a:r>
              <a:rPr lang="de-DE" altLang="de-DE" sz="2400">
                <a:latin typeface="Arial" panose="020B0604020202020204" pitchFamily="34" charset="0"/>
              </a:rPr>
              <a:t>Application Specialist</a:t>
            </a:r>
          </a:p>
          <a:p>
            <a:pPr>
              <a:spcBef>
                <a:spcPts val="600"/>
              </a:spcBef>
              <a:buClrTx/>
              <a:buFontTx/>
              <a:buNone/>
            </a:pPr>
            <a:r>
              <a:rPr lang="de-DE" altLang="de-DE" sz="2400">
                <a:latin typeface="Arial" panose="020B0604020202020204" pitchFamily="34" charset="0"/>
              </a:rPr>
              <a:t>Manufacturing Engineer</a:t>
            </a:r>
          </a:p>
          <a:p>
            <a:pPr>
              <a:spcBef>
                <a:spcPts val="600"/>
              </a:spcBef>
              <a:buClrTx/>
              <a:buFontTx/>
              <a:buNone/>
            </a:pPr>
            <a:r>
              <a:rPr lang="de-DE" altLang="de-DE" sz="2400">
                <a:latin typeface="Arial" panose="020B0604020202020204" pitchFamily="34" charset="0"/>
              </a:rPr>
              <a:t>Team Manager Validation / Qualification </a:t>
            </a:r>
          </a:p>
          <a:p>
            <a:pPr>
              <a:spcBef>
                <a:spcPts val="600"/>
              </a:spcBef>
              <a:buClrTx/>
              <a:buFontTx/>
              <a:buNone/>
            </a:pPr>
            <a:r>
              <a:rPr lang="de-DE" altLang="de-DE" sz="2400">
                <a:latin typeface="Arial" panose="020B0604020202020204" pitchFamily="34" charset="0"/>
              </a:rPr>
              <a:t>Project Associate</a:t>
            </a:r>
          </a:p>
          <a:p>
            <a:pPr>
              <a:spcBef>
                <a:spcPts val="600"/>
              </a:spcBef>
              <a:buClrTx/>
              <a:buFontTx/>
              <a:buNone/>
            </a:pPr>
            <a:r>
              <a:rPr lang="de-DE" altLang="de-DE" sz="2400">
                <a:latin typeface="Arial" panose="020B0604020202020204" pitchFamily="34" charset="0"/>
              </a:rPr>
              <a:t>Product Division Head</a:t>
            </a:r>
          </a:p>
          <a:p>
            <a:pPr>
              <a:spcBef>
                <a:spcPts val="600"/>
              </a:spcBef>
              <a:buClrTx/>
              <a:buFontTx/>
              <a:buNone/>
            </a:pPr>
            <a:r>
              <a:rPr lang="de-DE" altLang="de-DE" sz="2400">
                <a:latin typeface="Arial" panose="020B0604020202020204" pitchFamily="34" charset="0"/>
              </a:rPr>
              <a:t>Head of Microbiology &amp; Bioanalytics</a:t>
            </a:r>
          </a:p>
          <a:p>
            <a:pPr>
              <a:spcBef>
                <a:spcPts val="600"/>
              </a:spcBef>
              <a:buClrTx/>
              <a:buFontTx/>
              <a:buNone/>
            </a:pPr>
            <a:r>
              <a:rPr lang="en-US" altLang="de-DE" sz="2400">
                <a:latin typeface="Arial" panose="020B0604020202020204" pitchFamily="34" charset="0"/>
              </a:rPr>
              <a:t>Leiter Automatisierung</a:t>
            </a:r>
          </a:p>
          <a:p>
            <a:pPr>
              <a:spcBef>
                <a:spcPts val="600"/>
              </a:spcBef>
              <a:buClrTx/>
              <a:buFontTx/>
              <a:buNone/>
            </a:pPr>
            <a:r>
              <a:rPr lang="en-US" altLang="de-DE" sz="2400">
                <a:latin typeface="Arial" panose="020B0604020202020204" pitchFamily="34" charset="0"/>
              </a:rPr>
              <a:t>Leiter IT</a:t>
            </a:r>
          </a:p>
          <a:p>
            <a:pPr>
              <a:spcBef>
                <a:spcPts val="600"/>
              </a:spcBef>
              <a:buClrTx/>
              <a:buFontTx/>
              <a:buNone/>
            </a:pPr>
            <a:r>
              <a:rPr lang="de-DE" altLang="de-DE" sz="2400">
                <a:latin typeface="Arial" panose="020B0604020202020204" pitchFamily="34" charset="0"/>
              </a:rPr>
              <a:t>Laborleiter Bioanalytik</a:t>
            </a:r>
          </a:p>
          <a:p>
            <a:pPr>
              <a:spcBef>
                <a:spcPts val="600"/>
              </a:spcBef>
              <a:buClrTx/>
              <a:buFontTx/>
              <a:buNone/>
            </a:pPr>
            <a:r>
              <a:rPr lang="en-US" altLang="de-DE" sz="2400">
                <a:latin typeface="Arial" panose="020B0604020202020204" pitchFamily="34" charset="0"/>
              </a:rPr>
              <a:t>Gründer &amp; CEO eines StartUps</a:t>
            </a:r>
          </a:p>
        </p:txBody>
      </p:sp>
      <p:sp>
        <p:nvSpPr>
          <p:cNvPr id="13315" name="Text Box 3"/>
          <p:cNvSpPr txBox="1">
            <a:spLocks noChangeArrowheads="1"/>
          </p:cNvSpPr>
          <p:nvPr/>
        </p:nvSpPr>
        <p:spPr bwMode="auto">
          <a:xfrm>
            <a:off x="647700" y="576263"/>
            <a:ext cx="6985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5BAE"/>
                </a:solidFill>
                <a:latin typeface="Lucida Sans" panose="020B0602030504020204" pitchFamily="34" charset="0"/>
                <a:cs typeface="Noto Sans CJK SC Regular" charset="0"/>
              </a:defRPr>
            </a:lvl9pPr>
          </a:lstStyle>
          <a:p>
            <a:pPr>
              <a:spcBef>
                <a:spcPts val="400"/>
              </a:spcBef>
              <a:buClrTx/>
              <a:buFontTx/>
              <a:buNone/>
            </a:pPr>
            <a:r>
              <a:rPr lang="en-US" altLang="de-DE" sz="1600" b="1">
                <a:solidFill>
                  <a:srgbClr val="000000"/>
                </a:solidFill>
                <a:latin typeface="Arial" panose="020B0604020202020204" pitchFamily="34" charset="0"/>
              </a:rPr>
              <a:t>        in folgenden Tätigkeiten</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97" y="144463"/>
            <a:ext cx="487363" cy="487363"/>
          </a:xfrm>
          <a:prstGeom prst="rect">
            <a:avLst/>
          </a:prstGeom>
        </p:spPr>
      </p:pic>
    </p:spTree>
    <p:extLst>
      <p:ext uri="{BB962C8B-B14F-4D97-AF65-F5344CB8AC3E}">
        <p14:creationId xmlns:p14="http://schemas.microsoft.com/office/powerpoint/2010/main" val="15164476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6049"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47700" y="287338"/>
            <a:ext cx="69961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5BAE"/>
                </a:solidFill>
                <a:latin typeface="Lucida Sans" panose="020B0602030504020204" pitchFamily="34" charset="0"/>
                <a:cs typeface="Noto Sans CJK SC Regular" charset="0"/>
              </a:defRPr>
            </a:lvl9pPr>
          </a:lstStyle>
          <a:p>
            <a:pPr>
              <a:buClrTx/>
              <a:buFontTx/>
              <a:buNone/>
            </a:pPr>
            <a:r>
              <a:rPr lang="en-US" altLang="de-DE" sz="2400" b="1">
                <a:latin typeface="Arial" panose="020B0604020202020204" pitchFamily="34" charset="0"/>
              </a:rPr>
              <a:t>Bewerbung</a:t>
            </a:r>
          </a:p>
        </p:txBody>
      </p:sp>
      <p:sp>
        <p:nvSpPr>
          <p:cNvPr id="14338" name="Text Box 2"/>
          <p:cNvSpPr txBox="1">
            <a:spLocks noChangeArrowheads="1"/>
          </p:cNvSpPr>
          <p:nvPr/>
        </p:nvSpPr>
        <p:spPr bwMode="auto">
          <a:xfrm>
            <a:off x="647700" y="1556792"/>
            <a:ext cx="7993063" cy="4467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5BAE"/>
                </a:solidFill>
                <a:latin typeface="Lucida Sans" panose="020B0602030504020204" pitchFamily="34" charset="0"/>
                <a:cs typeface="Noto Sans CJK SC Regular" charset="0"/>
              </a:defRPr>
            </a:lvl9pPr>
          </a:lstStyle>
          <a:p>
            <a:pPr>
              <a:spcBef>
                <a:spcPts val="600"/>
              </a:spcBef>
              <a:buClrTx/>
              <a:buFontTx/>
              <a:buNone/>
            </a:pPr>
            <a:r>
              <a:rPr lang="en-US" altLang="de-DE" sz="2400" dirty="0">
                <a:latin typeface="Arial" panose="020B0604020202020204" pitchFamily="34" charset="0"/>
              </a:rPr>
              <a:t>www.th-wildau.de	 &gt;&gt;  </a:t>
            </a:r>
            <a:r>
              <a:rPr lang="en-US" altLang="de-DE" sz="2400" dirty="0" err="1">
                <a:latin typeface="Arial" panose="020B0604020202020204" pitchFamily="34" charset="0"/>
              </a:rPr>
              <a:t>Studieren</a:t>
            </a:r>
            <a:r>
              <a:rPr lang="en-US" altLang="de-DE" sz="2400" dirty="0">
                <a:latin typeface="Arial" panose="020B0604020202020204" pitchFamily="34" charset="0"/>
              </a:rPr>
              <a:t> und </a:t>
            </a:r>
            <a:r>
              <a:rPr lang="en-US" altLang="de-DE" sz="2400" dirty="0" err="1">
                <a:latin typeface="Arial" panose="020B0604020202020204" pitchFamily="34" charset="0"/>
              </a:rPr>
              <a:t>Weiterbilden</a:t>
            </a: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&gt;&gt;  </a:t>
            </a:r>
            <a:r>
              <a:rPr lang="en-US" altLang="de-DE" sz="2400" dirty="0" err="1" smtClean="0">
                <a:latin typeface="Arial" panose="020B0604020202020204" pitchFamily="34" charset="0"/>
              </a:rPr>
              <a:t>Bewerbung</a:t>
            </a:r>
            <a:endParaRPr lang="en-US" altLang="de-DE" sz="2400" dirty="0" smtClean="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Bewerbung</a:t>
            </a:r>
            <a:r>
              <a:rPr lang="en-US" altLang="de-DE" sz="2400" dirty="0" smtClean="0">
                <a:latin typeface="Arial" panose="020B0604020202020204" pitchFamily="34" charset="0"/>
              </a:rPr>
              <a:t> </a:t>
            </a:r>
            <a:r>
              <a:rPr lang="en-US" altLang="de-DE" sz="2400" dirty="0">
                <a:latin typeface="Arial" panose="020B0604020202020204" pitchFamily="34" charset="0"/>
              </a:rPr>
              <a:t>(online): 01.05. </a:t>
            </a:r>
            <a:r>
              <a:rPr lang="en-US" altLang="de-DE" sz="2400" dirty="0" err="1">
                <a:latin typeface="Arial" panose="020B0604020202020204" pitchFamily="34" charset="0"/>
              </a:rPr>
              <a:t>bis</a:t>
            </a:r>
            <a:r>
              <a:rPr lang="en-US" altLang="de-DE" sz="2400" dirty="0">
                <a:latin typeface="Arial" panose="020B0604020202020204" pitchFamily="34" charset="0"/>
              </a:rPr>
              <a:t> </a:t>
            </a:r>
            <a:r>
              <a:rPr lang="en-US" altLang="de-DE" sz="2400" dirty="0" smtClean="0">
                <a:latin typeface="Arial" panose="020B0604020202020204" pitchFamily="34" charset="0"/>
              </a:rPr>
              <a:t>15.08.</a:t>
            </a:r>
            <a:endParaRPr lang="en-US" altLang="de-DE" sz="2400" dirty="0">
              <a:latin typeface="Arial" panose="020B0604020202020204" pitchFamily="34" charset="0"/>
            </a:endParaRPr>
          </a:p>
          <a:p>
            <a:pPr>
              <a:spcBef>
                <a:spcPts val="600"/>
              </a:spcBef>
              <a:buClrTx/>
              <a:buFontTx/>
              <a:buNone/>
            </a:pPr>
            <a:r>
              <a:rPr lang="en-US" altLang="de-DE" sz="2400" dirty="0">
                <a:latin typeface="Arial" panose="020B0604020202020204" pitchFamily="34" charset="0"/>
              </a:rPr>
              <a:t> </a:t>
            </a:r>
          </a:p>
          <a:p>
            <a:pPr>
              <a:spcBef>
                <a:spcPts val="600"/>
              </a:spcBef>
              <a:buClrTx/>
              <a:buFontTx/>
              <a:buNone/>
            </a:pPr>
            <a:endParaRPr lang="en-US" altLang="de-DE" sz="2400" dirty="0" smtClean="0">
              <a:latin typeface="Arial" panose="020B0604020202020204" pitchFamily="34" charset="0"/>
            </a:endParaRPr>
          </a:p>
          <a:p>
            <a:pPr>
              <a:spcBef>
                <a:spcPts val="600"/>
              </a:spcBef>
              <a:buClrTx/>
              <a:buFontTx/>
              <a:buNone/>
            </a:pPr>
            <a:r>
              <a:rPr lang="en-US" altLang="de-DE" sz="2400" dirty="0" err="1" smtClean="0">
                <a:latin typeface="Arial" panose="020B0604020202020204" pitchFamily="34" charset="0"/>
              </a:rPr>
              <a:t>nicht</a:t>
            </a:r>
            <a:r>
              <a:rPr lang="en-US" altLang="de-DE" sz="2400" dirty="0" smtClean="0">
                <a:latin typeface="Arial" panose="020B0604020202020204" pitchFamily="34" charset="0"/>
              </a:rPr>
              <a:t>-deutsche </a:t>
            </a:r>
            <a:r>
              <a:rPr lang="en-US" altLang="de-DE" sz="2400" dirty="0">
                <a:latin typeface="Arial" panose="020B0604020202020204" pitchFamily="34" charset="0"/>
              </a:rPr>
              <a:t>HS-</a:t>
            </a:r>
            <a:r>
              <a:rPr lang="en-US" altLang="de-DE" sz="2400" dirty="0" err="1">
                <a:latin typeface="Arial" panose="020B0604020202020204" pitchFamily="34" charset="0"/>
              </a:rPr>
              <a:t>Zugangsberechtigung</a:t>
            </a:r>
            <a:r>
              <a:rPr lang="en-US" altLang="de-DE" sz="2400" dirty="0">
                <a:latin typeface="Arial" panose="020B0604020202020204" pitchFamily="34" charset="0"/>
              </a:rPr>
              <a:t> </a:t>
            </a:r>
            <a:r>
              <a:rPr lang="en-US" altLang="de-DE" sz="2400" dirty="0" err="1">
                <a:latin typeface="Arial" panose="020B0604020202020204" pitchFamily="34" charset="0"/>
              </a:rPr>
              <a:t>bis</a:t>
            </a:r>
            <a:r>
              <a:rPr lang="en-US" altLang="de-DE" sz="2400" dirty="0">
                <a:latin typeface="Arial" panose="020B0604020202020204" pitchFamily="34" charset="0"/>
              </a:rPr>
              <a:t> 15.6.</a:t>
            </a:r>
          </a:p>
          <a:p>
            <a:pPr>
              <a:spcBef>
                <a:spcPts val="600"/>
              </a:spcBef>
              <a:buClrTx/>
              <a:buFontTx/>
              <a:buNone/>
            </a:pPr>
            <a:r>
              <a:rPr lang="en-US" altLang="de-DE" sz="2400" dirty="0">
                <a:latin typeface="Arial" panose="020B0604020202020204" pitchFamily="34" charset="0"/>
              </a:rPr>
              <a:t>   </a:t>
            </a:r>
            <a:r>
              <a:rPr lang="en-US" altLang="de-DE" sz="2400" dirty="0" err="1">
                <a:latin typeface="Arial" panose="020B0604020202020204" pitchFamily="34" charset="0"/>
              </a:rPr>
              <a:t>Einstieg</a:t>
            </a:r>
            <a:r>
              <a:rPr lang="en-US" altLang="de-DE" sz="2400" dirty="0">
                <a:latin typeface="Arial" panose="020B0604020202020204" pitchFamily="34" charset="0"/>
              </a:rPr>
              <a:t> in </a:t>
            </a:r>
            <a:r>
              <a:rPr lang="en-US" altLang="de-DE" sz="2400" dirty="0" err="1">
                <a:latin typeface="Arial" panose="020B0604020202020204" pitchFamily="34" charset="0"/>
              </a:rPr>
              <a:t>ein</a:t>
            </a:r>
            <a:r>
              <a:rPr lang="en-US" altLang="de-DE" sz="2400" dirty="0">
                <a:latin typeface="Arial" panose="020B0604020202020204" pitchFamily="34" charset="0"/>
              </a:rPr>
              <a:t> </a:t>
            </a:r>
            <a:r>
              <a:rPr lang="en-US" altLang="de-DE" sz="2400" dirty="0" err="1">
                <a:latin typeface="Arial" panose="020B0604020202020204" pitchFamily="34" charset="0"/>
              </a:rPr>
              <a:t>höheres</a:t>
            </a:r>
            <a:r>
              <a:rPr lang="en-US" altLang="de-DE" sz="2400" dirty="0">
                <a:latin typeface="Arial" panose="020B0604020202020204" pitchFamily="34" charset="0"/>
              </a:rPr>
              <a:t> Semester: </a:t>
            </a:r>
            <a:r>
              <a:rPr lang="en-US" altLang="de-DE" sz="2400" dirty="0" err="1">
                <a:latin typeface="Arial" panose="020B0604020202020204" pitchFamily="34" charset="0"/>
              </a:rPr>
              <a:t>bis</a:t>
            </a:r>
            <a:r>
              <a:rPr lang="en-US" altLang="de-DE" sz="2400" dirty="0">
                <a:latin typeface="Arial" panose="020B0604020202020204" pitchFamily="34" charset="0"/>
              </a:rPr>
              <a:t> 15.06.</a:t>
            </a: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a:p>
            <a:pPr>
              <a:spcBef>
                <a:spcPts val="600"/>
              </a:spcBef>
              <a:buClrTx/>
              <a:buFontTx/>
              <a:buNone/>
            </a:pPr>
            <a:endParaRPr lang="en-US" altLang="de-DE" sz="2400" dirty="0">
              <a:latin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55" y="227806"/>
            <a:ext cx="487363" cy="48736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6110"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Lucida Sans"/>
        <a:ea typeface=""/>
        <a:cs typeface="Noto Sans CJK SC Regular"/>
      </a:majorFont>
      <a:minorFont>
        <a:latin typeface="Lucida Sans"/>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Lucida Sans" panose="020B0602030504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1135</Words>
  <Application>Microsoft Office PowerPoint</Application>
  <PresentationFormat>Bildschirmpräsentation (4:3)</PresentationFormat>
  <Paragraphs>370</Paragraphs>
  <Slides>26</Slides>
  <Notes>26</Notes>
  <HiddenSlides>0</HiddenSlides>
  <MMClips>26</MMClips>
  <ScaleCrop>false</ScaleCrop>
  <HeadingPairs>
    <vt:vector size="6" baseType="variant">
      <vt:variant>
        <vt:lpstr>Verwendete Schriftarten</vt:lpstr>
      </vt:variant>
      <vt:variant>
        <vt:i4>6</vt:i4>
      </vt:variant>
      <vt:variant>
        <vt:lpstr>Design</vt:lpstr>
      </vt:variant>
      <vt:variant>
        <vt:i4>6</vt:i4>
      </vt:variant>
      <vt:variant>
        <vt:lpstr>Folientitel</vt:lpstr>
      </vt:variant>
      <vt:variant>
        <vt:i4>26</vt:i4>
      </vt:variant>
    </vt:vector>
  </HeadingPairs>
  <TitlesOfParts>
    <vt:vector size="38" baseType="lpstr">
      <vt:lpstr>Arial</vt:lpstr>
      <vt:lpstr>Calibri</vt:lpstr>
      <vt:lpstr>DejaVu Sans</vt:lpstr>
      <vt:lpstr>Lucida Sans</vt:lpstr>
      <vt:lpstr>Noto Sans CJK SC Regular</vt:lpstr>
      <vt:lpstr>Times New Roman</vt:lpstr>
      <vt:lpstr>Office</vt:lpstr>
      <vt:lpstr>Office</vt:lpstr>
      <vt:lpstr>Office</vt:lpstr>
      <vt:lpstr>Office</vt:lpstr>
      <vt:lpstr>Office</vt:lpstr>
      <vt:lpstr>Office</vt:lpstr>
      <vt:lpstr>Diese Präsentation ist für Powerpoint unter Windows optimiert. Sie können jedoch auch LibreOffice Impress o.a. Präsentationssysteme bspw. unter Linux nutzen.  Verwenden Sie Lautsprecher oder ein Headset, um den Ton hören zu können.   Wenn Sie die Folien weiterschalten, läuft - je nach System - der Ton automatisch oder sie müssen auf das Lautsprecherymbol links oben in der Ecke klicken.  Sie können Folien mehrfach ansehen/hören oder weiterschalten.   Klicken Sie zum Testen auf das Symbol, dann sollten Sie diesen Text hören sofern er nicht bereits automatisch läuft.</vt:lpstr>
      <vt:lpstr>Biosystemtechnik/Bioinformatik Informationen zum Masterstudium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TH Wildau | NM</dc:creator>
  <cp:keywords/>
  <dc:description/>
  <cp:lastModifiedBy>Sonja</cp:lastModifiedBy>
  <cp:revision>96</cp:revision>
  <cp:lastPrinted>1601-01-01T00:00:00Z</cp:lastPrinted>
  <dcterms:created xsi:type="dcterms:W3CDTF">2019-05-24T17:38:00Z</dcterms:created>
  <dcterms:modified xsi:type="dcterms:W3CDTF">2020-06-03T15:05:06Z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1033-10.1.0.6757</vt:lpwstr>
  </property>
</Properties>
</file>