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77" r:id="rId3"/>
    <p:sldId id="943" r:id="rId4"/>
    <p:sldId id="274" r:id="rId5"/>
    <p:sldId id="970" r:id="rId6"/>
    <p:sldId id="974" r:id="rId7"/>
  </p:sldIdLst>
  <p:sldSz cx="12192000" cy="6858000"/>
  <p:notesSz cx="12192000" cy="6858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Fira Sans Light" panose="020B0403050000020004" pitchFamily="34" charset="0"/>
      <p:regular r:id="rId13"/>
      <p:italic r:id="rId14"/>
    </p:embeddedFont>
    <p:embeddedFont>
      <p:font typeface="Fira Sans Medium" panose="020B0503050000020004" pitchFamily="34" charset="0"/>
      <p:regular r:id="rId15"/>
      <p:italic r:id="rId16"/>
    </p:embeddedFont>
    <p:embeddedFont>
      <p:font typeface="Titillium Web" pitchFamily="2" charset="77"/>
      <p:regular r:id="rId17"/>
      <p:bold r:id="rId18"/>
      <p:italic r:id="rId19"/>
      <p:boldItalic r:id="rId20"/>
    </p:embeddedFont>
    <p:embeddedFont>
      <p:font typeface="Titillium Web SemiBold" pitchFamily="2" charset="77"/>
      <p:regular r:id="rId21"/>
      <p:bold r:id="rId22"/>
      <p:italic r:id="rId23"/>
      <p:boldItalic r:id="rId24"/>
    </p:embeddedFont>
  </p:embeddedFontLst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3A0B2E-0D6A-57A6-9F9A-00A3889BAEDC}" name="BB" initials="MO" userId="BB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360"/>
    <a:srgbClr val="FFF6CD"/>
    <a:srgbClr val="FFD254"/>
    <a:srgbClr val="F2B39C"/>
    <a:srgbClr val="A8D3A9"/>
    <a:srgbClr val="C9E0F7"/>
    <a:srgbClr val="DADADA"/>
    <a:srgbClr val="D7E9D6"/>
    <a:srgbClr val="7BEB9C"/>
    <a:srgbClr val="FFC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56"/>
    <p:restoredTop sz="79641"/>
  </p:normalViewPr>
  <p:slideViewPr>
    <p:cSldViewPr>
      <p:cViewPr varScale="1">
        <p:scale>
          <a:sx n="91" d="100"/>
          <a:sy n="91" d="100"/>
        </p:scale>
        <p:origin x="171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C546B5A-2975-4A7E-8434-6150226296CA}" type="datetimeFigureOut">
              <a:rPr lang="de-DE"/>
              <a:t>05.06.24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178750D-F554-46C8-B269-D60F3364DBCB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78750D-F554-46C8-B269-D60F3364DBC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482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78750D-F554-46C8-B269-D60F3364DBC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4846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latin typeface="Titillium Web" pitchFamily="2" charset="77"/>
              </a:rPr>
              <a:t>Im Rahmen von (a) punktuell stattfindenden Lehrveranstaltungen oder (b) Lehrveranstaltungen, die sich über ein ganzes Semester erstrecken (letzteres nur mit Bezug zu Innovation und Entrepreneurship)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78750D-F554-46C8-B269-D60F3364DBC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1391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78750D-F554-46C8-B269-D60F3364DBC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67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Oben links und unten Mitte (hochkant)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Womens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Entrepreneurship Day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Whiteboard und links unten  Design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Thinking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Workshop Summer Sprint Juli 2023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Rechts oben (Quer) 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Social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Pizza Networking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2. Bild von Links unten  Lehrveranstaltung  BWL (Kurs: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Social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Innovation Lab)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Bilder Rechts oben und unten  Eröffnung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6A70D-62FC-4AB3-9C37-9ED87C08ADF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7386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78750D-F554-46C8-B269-D60F3364DBC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8326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userDrawn="1">
  <p:cSld name="Blank P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Light Bg Master 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8568" y="514350"/>
            <a:ext cx="3580934" cy="1885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304750" y="2571750"/>
            <a:ext cx="3791250" cy="154877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371803" y="514350"/>
            <a:ext cx="1724197" cy="1885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247586" y="1809750"/>
            <a:ext cx="1390469" cy="2343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48380" y="342900"/>
            <a:ext cx="3580140" cy="1295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7791230" y="1790700"/>
            <a:ext cx="3790456" cy="2381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9990821" y="342900"/>
            <a:ext cx="1590865" cy="1314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10315" y="2571750"/>
            <a:ext cx="1542055" cy="154877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8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095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314" y="1352550"/>
            <a:ext cx="4780134" cy="34480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46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CTAC-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79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CTAC-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701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8" r:id="rId5"/>
    <p:sldLayoutId id="2147483659" r:id="rId6"/>
  </p:sldLayoutIdLst>
  <p:txStyles>
    <p:titleStyle>
      <a:lvl1pPr marL="0" marR="0" indent="0" algn="l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1pPr>
      <a:lvl2pPr marL="0" marR="0" indent="0" algn="l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2pPr>
      <a:lvl3pPr marL="0" marR="0" indent="0" algn="l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3pPr>
      <a:lvl4pPr marL="0" marR="0" indent="0" algn="l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4pPr>
      <a:lvl5pPr marL="0" marR="0" indent="0" algn="l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5pPr>
      <a:lvl6pPr marL="0" marR="0" indent="0" algn="l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6pPr>
      <a:lvl7pPr marL="0" marR="0" indent="0" algn="l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7pPr>
      <a:lvl8pPr marL="0" marR="0" indent="0" algn="l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8pPr>
      <a:lvl9pPr marL="0" marR="0" indent="0" algn="l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>
          <a:ln>
            <a:noFill/>
          </a:ln>
          <a:solidFill>
            <a:srgbClr val="000000"/>
          </a:solidFill>
          <a:latin typeface="+mn-lt"/>
          <a:ea typeface="+mn-ea"/>
          <a:cs typeface="+mn-cs"/>
        </a:defRPr>
      </a:lvl9pPr>
    </p:titleStyle>
    <p:bodyStyle>
      <a:lvl1pPr marL="125016" marR="0" indent="-125016" algn="l" defTabSz="410766">
        <a:lnSpc>
          <a:spcPts val="15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defRPr sz="900" b="0" i="0" u="none" strike="noStrike" cap="none" spc="0">
          <a:ln>
            <a:noFill/>
          </a:ln>
          <a:solidFill>
            <a:srgbClr val="000000"/>
          </a:solidFill>
          <a:latin typeface="Fira Sans Light"/>
          <a:ea typeface="Fira Sans Light"/>
          <a:cs typeface="Fira Sans Light"/>
        </a:defRPr>
      </a:lvl1pPr>
      <a:lvl2pPr marL="347266" marR="0" indent="-125016" algn="l" defTabSz="410766">
        <a:lnSpc>
          <a:spcPts val="15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defRPr sz="900" b="0" i="0" u="none" strike="noStrike" cap="none" spc="0">
          <a:ln>
            <a:noFill/>
          </a:ln>
          <a:solidFill>
            <a:srgbClr val="000000"/>
          </a:solidFill>
          <a:latin typeface="Fira Sans Light"/>
          <a:ea typeface="Fira Sans Light"/>
          <a:cs typeface="Fira Sans Light"/>
        </a:defRPr>
      </a:lvl2pPr>
      <a:lvl3pPr marL="569516" marR="0" indent="-125016" algn="l" defTabSz="410766">
        <a:lnSpc>
          <a:spcPts val="15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defRPr sz="900" b="0" i="0" u="none" strike="noStrike" cap="none" spc="0">
          <a:ln>
            <a:noFill/>
          </a:ln>
          <a:solidFill>
            <a:srgbClr val="000000"/>
          </a:solidFill>
          <a:latin typeface="Fira Sans Light"/>
          <a:ea typeface="Fira Sans Light"/>
          <a:cs typeface="Fira Sans Light"/>
        </a:defRPr>
      </a:lvl3pPr>
      <a:lvl4pPr marL="791766" marR="0" indent="-125016" algn="l" defTabSz="410766">
        <a:lnSpc>
          <a:spcPts val="15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defRPr sz="900" b="0" i="0" u="none" strike="noStrike" cap="none" spc="0">
          <a:ln>
            <a:noFill/>
          </a:ln>
          <a:solidFill>
            <a:srgbClr val="000000"/>
          </a:solidFill>
          <a:latin typeface="Fira Sans Light"/>
          <a:ea typeface="Fira Sans Light"/>
          <a:cs typeface="Fira Sans Light"/>
        </a:defRPr>
      </a:lvl4pPr>
      <a:lvl5pPr marL="1014016" marR="0" indent="-125016" algn="l" defTabSz="410766">
        <a:lnSpc>
          <a:spcPts val="15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defRPr sz="900" b="0" i="0" u="none" strike="noStrike" cap="none" spc="0">
          <a:ln>
            <a:noFill/>
          </a:ln>
          <a:solidFill>
            <a:srgbClr val="000000"/>
          </a:solidFill>
          <a:latin typeface="Fira Sans Light"/>
          <a:ea typeface="Fira Sans Light"/>
          <a:cs typeface="Fira Sans Light"/>
        </a:defRPr>
      </a:lvl5pPr>
      <a:lvl6pPr marL="1236265" marR="0" indent="-125016" algn="l" defTabSz="410766">
        <a:lnSpc>
          <a:spcPts val="15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defRPr sz="900" b="0" i="0" u="none" strike="noStrike" cap="none" spc="0">
          <a:ln>
            <a:noFill/>
          </a:ln>
          <a:solidFill>
            <a:srgbClr val="000000"/>
          </a:solidFill>
          <a:latin typeface="Fira Sans Light"/>
          <a:ea typeface="Fira Sans Light"/>
          <a:cs typeface="Fira Sans Light"/>
        </a:defRPr>
      </a:lvl6pPr>
      <a:lvl7pPr marL="1458516" marR="0" indent="-125016" algn="l" defTabSz="410766">
        <a:lnSpc>
          <a:spcPts val="15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defRPr sz="900" b="0" i="0" u="none" strike="noStrike" cap="none" spc="0">
          <a:ln>
            <a:noFill/>
          </a:ln>
          <a:solidFill>
            <a:srgbClr val="000000"/>
          </a:solidFill>
          <a:latin typeface="Fira Sans Light"/>
          <a:ea typeface="Fira Sans Light"/>
          <a:cs typeface="Fira Sans Light"/>
        </a:defRPr>
      </a:lvl7pPr>
      <a:lvl8pPr marL="1680766" marR="0" indent="-125016" algn="l" defTabSz="410766">
        <a:lnSpc>
          <a:spcPts val="15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defRPr sz="900" b="0" i="0" u="none" strike="noStrike" cap="none" spc="0">
          <a:ln>
            <a:noFill/>
          </a:ln>
          <a:solidFill>
            <a:srgbClr val="000000"/>
          </a:solidFill>
          <a:latin typeface="Fira Sans Light"/>
          <a:ea typeface="Fira Sans Light"/>
          <a:cs typeface="Fira Sans Light"/>
        </a:defRPr>
      </a:lvl8pPr>
      <a:lvl9pPr marL="1903016" marR="0" indent="-125016" algn="l" defTabSz="410766">
        <a:lnSpc>
          <a:spcPts val="15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defRPr sz="900" b="0" i="0" u="none" strike="noStrike" cap="none" spc="0">
          <a:ln>
            <a:noFill/>
          </a:ln>
          <a:solidFill>
            <a:srgbClr val="000000"/>
          </a:solidFill>
          <a:latin typeface="Fira Sans Light"/>
          <a:ea typeface="Fira Sans Light"/>
          <a:cs typeface="Fira Sans Light"/>
        </a:defRPr>
      </a:lvl9pPr>
    </p:bodyStyle>
    <p:otherStyle>
      <a:lvl1pPr marL="0" marR="0" indent="0" algn="r" defTabSz="410766">
        <a:lnSpc>
          <a:spcPts val="1150"/>
        </a:lnSpc>
        <a:spcBef>
          <a:spcPts val="0"/>
        </a:spcBef>
        <a:spcAft>
          <a:spcPts val="0"/>
        </a:spcAft>
        <a:buClrTx/>
        <a:buSzTx/>
        <a:buFontTx/>
        <a:buNone/>
        <a:defRPr sz="65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114300" algn="r" defTabSz="410766">
        <a:lnSpc>
          <a:spcPts val="1150"/>
        </a:lnSpc>
        <a:spcBef>
          <a:spcPts val="0"/>
        </a:spcBef>
        <a:spcAft>
          <a:spcPts val="0"/>
        </a:spcAft>
        <a:buClrTx/>
        <a:buSzTx/>
        <a:buFontTx/>
        <a:buNone/>
        <a:defRPr sz="65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228600" algn="r" defTabSz="410766">
        <a:lnSpc>
          <a:spcPts val="1150"/>
        </a:lnSpc>
        <a:spcBef>
          <a:spcPts val="0"/>
        </a:spcBef>
        <a:spcAft>
          <a:spcPts val="0"/>
        </a:spcAft>
        <a:buClrTx/>
        <a:buSzTx/>
        <a:buFontTx/>
        <a:buNone/>
        <a:defRPr sz="65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342900" algn="r" defTabSz="410766">
        <a:lnSpc>
          <a:spcPts val="1150"/>
        </a:lnSpc>
        <a:spcBef>
          <a:spcPts val="0"/>
        </a:spcBef>
        <a:spcAft>
          <a:spcPts val="0"/>
        </a:spcAft>
        <a:buClrTx/>
        <a:buSzTx/>
        <a:buFontTx/>
        <a:buNone/>
        <a:defRPr sz="65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457200" algn="r" defTabSz="410766">
        <a:lnSpc>
          <a:spcPts val="1150"/>
        </a:lnSpc>
        <a:spcBef>
          <a:spcPts val="0"/>
        </a:spcBef>
        <a:spcAft>
          <a:spcPts val="0"/>
        </a:spcAft>
        <a:buClrTx/>
        <a:buSzTx/>
        <a:buFontTx/>
        <a:buNone/>
        <a:defRPr sz="65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571500" algn="r" defTabSz="410766">
        <a:lnSpc>
          <a:spcPts val="1150"/>
        </a:lnSpc>
        <a:spcBef>
          <a:spcPts val="0"/>
        </a:spcBef>
        <a:spcAft>
          <a:spcPts val="0"/>
        </a:spcAft>
        <a:buClrTx/>
        <a:buSzTx/>
        <a:buFontTx/>
        <a:buNone/>
        <a:defRPr sz="65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685800" algn="r" defTabSz="410766">
        <a:lnSpc>
          <a:spcPts val="1150"/>
        </a:lnSpc>
        <a:spcBef>
          <a:spcPts val="0"/>
        </a:spcBef>
        <a:spcAft>
          <a:spcPts val="0"/>
        </a:spcAft>
        <a:buClrTx/>
        <a:buSzTx/>
        <a:buFontTx/>
        <a:buNone/>
        <a:defRPr sz="65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800100" algn="r" defTabSz="410766">
        <a:lnSpc>
          <a:spcPts val="1150"/>
        </a:lnSpc>
        <a:spcBef>
          <a:spcPts val="0"/>
        </a:spcBef>
        <a:spcAft>
          <a:spcPts val="0"/>
        </a:spcAft>
        <a:buClrTx/>
        <a:buSzTx/>
        <a:buFontTx/>
        <a:buNone/>
        <a:defRPr sz="65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914400" algn="r" defTabSz="410766">
        <a:lnSpc>
          <a:spcPts val="1150"/>
        </a:lnSpc>
        <a:spcBef>
          <a:spcPts val="0"/>
        </a:spcBef>
        <a:spcAft>
          <a:spcPts val="0"/>
        </a:spcAft>
        <a:buClrTx/>
        <a:buSzTx/>
        <a:buFontTx/>
        <a:buNone/>
        <a:defRPr sz="65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6" name="Rechteck"/>
          <p:cNvSpPr/>
          <p:nvPr/>
        </p:nvSpPr>
        <p:spPr bwMode="auto">
          <a:xfrm>
            <a:off x="-5656" y="-5755"/>
            <a:ext cx="12203311" cy="6869510"/>
          </a:xfrm>
          <a:prstGeom prst="rect">
            <a:avLst/>
          </a:prstGeom>
          <a:solidFill>
            <a:srgbClr val="FFC700"/>
          </a:solidFill>
          <a:ln w="12700">
            <a:noFill/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sz="1500" b="0" i="0" u="none" strike="noStrike" cap="none" spc="0">
              <a:ln>
                <a:noFill/>
              </a:ln>
              <a:solidFill>
                <a:srgbClr val="FFCB04"/>
              </a:solidFill>
              <a:latin typeface="Titillium Web"/>
            </a:endParaRPr>
          </a:p>
        </p:txBody>
      </p:sp>
      <p:sp>
        <p:nvSpPr>
          <p:cNvPr id="547" name="Rechteck"/>
          <p:cNvSpPr/>
          <p:nvPr/>
        </p:nvSpPr>
        <p:spPr bwMode="auto">
          <a:xfrm>
            <a:off x="5611092" y="2208597"/>
            <a:ext cx="5259307" cy="4649469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lang="de-DE" sz="1500" b="0" i="0" u="none" strike="noStrike" cap="none" spc="0">
              <a:ln>
                <a:noFill/>
              </a:ln>
              <a:solidFill>
                <a:srgbClr val="FFFFFF"/>
              </a:solidFill>
              <a:latin typeface="Titillium Web"/>
            </a:endParaRPr>
          </a:p>
        </p:txBody>
      </p:sp>
      <p:sp>
        <p:nvSpPr>
          <p:cNvPr id="548" name="Rechteck"/>
          <p:cNvSpPr/>
          <p:nvPr/>
        </p:nvSpPr>
        <p:spPr bwMode="auto">
          <a:xfrm>
            <a:off x="6476760" y="4254621"/>
            <a:ext cx="781415" cy="45719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sz="1500" b="0" i="0" u="none" strike="noStrike" cap="none" spc="0">
              <a:ln>
                <a:noFill/>
              </a:ln>
              <a:solidFill>
                <a:srgbClr val="FFFFFF"/>
              </a:solidFill>
              <a:latin typeface="Titillium Web"/>
            </a:endParaRPr>
          </a:p>
        </p:txBody>
      </p:sp>
      <p:sp>
        <p:nvSpPr>
          <p:cNvPr id="549" name="Company  Presentation…"/>
          <p:cNvSpPr txBox="1"/>
          <p:nvPr/>
        </p:nvSpPr>
        <p:spPr bwMode="auto">
          <a:xfrm>
            <a:off x="6445713" y="2874518"/>
            <a:ext cx="4287834" cy="1180131"/>
          </a:xfrm>
          <a:prstGeom prst="rect">
            <a:avLst/>
          </a:prstGeom>
          <a:ln w="12700">
            <a:miter lim="400000"/>
          </a:ln>
        </p:spPr>
        <p:txBody>
          <a:bodyPr wrap="square" lIns="35719" tIns="35719" rIns="35719" bIns="35719" anchor="ctr">
            <a:spAutoFit/>
          </a:bodyPr>
          <a:lstStyle/>
          <a:p>
            <a:r>
              <a:rPr lang="de-DE" sz="2400" dirty="0" err="1">
                <a:effectLst/>
                <a:latin typeface="Titillium Web" pitchFamily="2" charset="77"/>
              </a:rPr>
              <a:t>CoCreation@Campus</a:t>
            </a:r>
            <a:r>
              <a:rPr lang="de-DE" sz="2400" dirty="0">
                <a:effectLst/>
                <a:latin typeface="Titillium Web" pitchFamily="2" charset="77"/>
              </a:rPr>
              <a:t>: </a:t>
            </a:r>
          </a:p>
          <a:p>
            <a:r>
              <a:rPr lang="de-DE" sz="2400" dirty="0">
                <a:effectLst/>
                <a:latin typeface="Titillium Web" pitchFamily="2" charset="77"/>
              </a:rPr>
              <a:t>Der </a:t>
            </a:r>
            <a:r>
              <a:rPr lang="de-DE" sz="2400" dirty="0" err="1">
                <a:effectLst/>
                <a:latin typeface="Titillium Web" pitchFamily="2" charset="77"/>
              </a:rPr>
              <a:t>Coworkingspace</a:t>
            </a:r>
            <a:r>
              <a:rPr lang="de-DE" sz="2400" dirty="0">
                <a:effectLst/>
                <a:latin typeface="Titillium Web" pitchFamily="2" charset="77"/>
              </a:rPr>
              <a:t> </a:t>
            </a:r>
            <a:r>
              <a:rPr lang="de-DE" sz="2400" b="1" dirty="0" err="1">
                <a:effectLst/>
                <a:latin typeface="Titillium Web" pitchFamily="2" charset="77"/>
              </a:rPr>
              <a:t>Opp:Lab</a:t>
            </a:r>
            <a:r>
              <a:rPr lang="de-DE" sz="2400" dirty="0">
                <a:effectLst/>
                <a:latin typeface="Titillium Web" pitchFamily="2" charset="77"/>
              </a:rPr>
              <a:t> der TH Wildau</a:t>
            </a:r>
          </a:p>
        </p:txBody>
      </p:sp>
      <p:sp>
        <p:nvSpPr>
          <p:cNvPr id="551" name="A modern and clean Presentation to represent your Company."/>
          <p:cNvSpPr txBox="1"/>
          <p:nvPr/>
        </p:nvSpPr>
        <p:spPr bwMode="auto">
          <a:xfrm>
            <a:off x="6445712" y="4433114"/>
            <a:ext cx="4087073" cy="1257075"/>
          </a:xfrm>
          <a:prstGeom prst="rect">
            <a:avLst/>
          </a:prstGeom>
          <a:ln w="12700">
            <a:miter lim="400000"/>
          </a:ln>
        </p:spPr>
        <p:txBody>
          <a:bodyPr wrap="square" lIns="35719" tIns="35719" rIns="35719" bIns="35719" anchor="ctr">
            <a:spAutoFit/>
          </a:bodyPr>
          <a:lstStyle>
            <a:lvl1pPr>
              <a:lnSpc>
                <a:spcPct val="100000"/>
              </a:lnSpc>
              <a:defRPr sz="3600">
                <a:latin typeface="Fira Sans Light"/>
                <a:ea typeface="Fira Sans Light"/>
                <a:cs typeface="Fira Sans Light"/>
              </a:defRPr>
            </a:lvl1pPr>
          </a:lstStyle>
          <a:p>
            <a:pPr defTabSz="410766">
              <a:defRPr>
                <a:latin typeface="+mn-lt"/>
                <a:ea typeface="+mn-ea"/>
                <a:cs typeface="+mn-cs"/>
              </a:defRPr>
            </a:pPr>
            <a:r>
              <a:rPr lang="de-DE" sz="1100" dirty="0">
                <a:solidFill>
                  <a:srgbClr val="000000"/>
                </a:solidFill>
                <a:latin typeface="Titillium Web"/>
              </a:rPr>
              <a:t>Martina Konieczny &amp; Bianca Baumann</a:t>
            </a:r>
            <a:br>
              <a:rPr lang="de-DE" sz="1100" dirty="0">
                <a:solidFill>
                  <a:srgbClr val="000000"/>
                </a:solidFill>
                <a:latin typeface="Titillium Web"/>
              </a:rPr>
            </a:br>
            <a:endParaRPr lang="de-DE" sz="1100" dirty="0">
              <a:solidFill>
                <a:srgbClr val="000000"/>
              </a:solidFill>
              <a:latin typeface="Titillium Web"/>
            </a:endParaRPr>
          </a:p>
          <a:p>
            <a:pPr defTabSz="410766">
              <a:defRPr>
                <a:latin typeface="+mn-lt"/>
                <a:ea typeface="+mn-ea"/>
                <a:cs typeface="+mn-cs"/>
              </a:defRPr>
            </a:pPr>
            <a:r>
              <a:rPr lang="de-DE" sz="1100" dirty="0" err="1">
                <a:solidFill>
                  <a:srgbClr val="000000"/>
                </a:solidFill>
                <a:latin typeface="Titillium Web"/>
              </a:rPr>
              <a:t>University:Future</a:t>
            </a:r>
            <a:r>
              <a:rPr lang="de-DE" sz="1100" dirty="0">
                <a:solidFill>
                  <a:srgbClr val="000000"/>
                </a:solidFill>
                <a:latin typeface="Titillium Web"/>
              </a:rPr>
              <a:t> Festival 2024 – Inspirationen &amp; Game </a:t>
            </a:r>
            <a:r>
              <a:rPr lang="de-DE" sz="1100" dirty="0" err="1">
                <a:solidFill>
                  <a:srgbClr val="000000"/>
                </a:solidFill>
                <a:latin typeface="Titillium Web"/>
              </a:rPr>
              <a:t>Changer</a:t>
            </a:r>
            <a:r>
              <a:rPr lang="de-DE" sz="1100" dirty="0">
                <a:solidFill>
                  <a:srgbClr val="000000"/>
                </a:solidFill>
                <a:latin typeface="Titillium Web"/>
              </a:rPr>
              <a:t> – Ideen, Lösungen &amp; Best Practices</a:t>
            </a:r>
          </a:p>
          <a:p>
            <a:pPr defTabSz="410766">
              <a:defRPr>
                <a:latin typeface="+mn-lt"/>
                <a:ea typeface="+mn-ea"/>
                <a:cs typeface="+mn-cs"/>
              </a:defRPr>
            </a:pPr>
            <a:endParaRPr lang="de-DE" sz="1100" dirty="0">
              <a:solidFill>
                <a:srgbClr val="000000"/>
              </a:solidFill>
              <a:latin typeface="Titillium Web"/>
            </a:endParaRPr>
          </a:p>
          <a:p>
            <a:pPr marL="0" marR="0" lvl="0" indent="0" algn="l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latin typeface="+mn-lt"/>
                <a:ea typeface="+mn-ea"/>
                <a:cs typeface="+mn-cs"/>
              </a:defRPr>
            </a:pPr>
            <a:endParaRPr lang="de-DE" sz="1100" dirty="0">
              <a:solidFill>
                <a:srgbClr val="000000"/>
              </a:solidFill>
              <a:latin typeface="Titillium Web"/>
            </a:endParaRPr>
          </a:p>
          <a:p>
            <a:pPr marL="0" marR="0" lvl="0" indent="0" algn="l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latin typeface="+mn-lt"/>
                <a:ea typeface="+mn-ea"/>
                <a:cs typeface="+mn-cs"/>
              </a:defRPr>
            </a:pPr>
            <a:r>
              <a:rPr lang="de-DE" sz="11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Titillium Web"/>
              </a:rPr>
              <a:t>05. Juni 2024</a:t>
            </a:r>
            <a:endParaRPr sz="1100" b="0" i="0" u="none" strike="noStrike" cap="none" spc="0" dirty="0">
              <a:ln>
                <a:noFill/>
              </a:ln>
              <a:solidFill>
                <a:srgbClr val="000000"/>
              </a:solidFill>
              <a:latin typeface="Titillium Web"/>
            </a:endParaRPr>
          </a:p>
        </p:txBody>
      </p:sp>
      <p:sp>
        <p:nvSpPr>
          <p:cNvPr id="552" name="Form"/>
          <p:cNvSpPr/>
          <p:nvPr/>
        </p:nvSpPr>
        <p:spPr bwMode="auto">
          <a:xfrm>
            <a:off x="11689997" y="2623544"/>
            <a:ext cx="1003544" cy="115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18" y="751"/>
                </a:moveTo>
                <a:lnTo>
                  <a:pt x="0" y="5410"/>
                </a:lnTo>
                <a:lnTo>
                  <a:pt x="0" y="5725"/>
                </a:lnTo>
                <a:lnTo>
                  <a:pt x="3" y="5726"/>
                </a:lnTo>
                <a:lnTo>
                  <a:pt x="3" y="16202"/>
                </a:lnTo>
                <a:lnTo>
                  <a:pt x="10799" y="21600"/>
                </a:lnTo>
                <a:lnTo>
                  <a:pt x="21596" y="16202"/>
                </a:lnTo>
                <a:lnTo>
                  <a:pt x="21596" y="5669"/>
                </a:lnTo>
                <a:lnTo>
                  <a:pt x="21600" y="5667"/>
                </a:lnTo>
                <a:lnTo>
                  <a:pt x="21600" y="5393"/>
                </a:lnTo>
                <a:lnTo>
                  <a:pt x="21007" y="5097"/>
                </a:lnTo>
                <a:lnTo>
                  <a:pt x="21007" y="5099"/>
                </a:lnTo>
                <a:lnTo>
                  <a:pt x="11074" y="132"/>
                </a:lnTo>
                <a:lnTo>
                  <a:pt x="11074" y="129"/>
                </a:lnTo>
                <a:lnTo>
                  <a:pt x="10816" y="0"/>
                </a:lnTo>
                <a:lnTo>
                  <a:pt x="9318" y="749"/>
                </a:lnTo>
                <a:cubicBezTo>
                  <a:pt x="9318" y="749"/>
                  <a:pt x="9318" y="751"/>
                  <a:pt x="9318" y="751"/>
                </a:cubicBezTo>
                <a:close/>
                <a:moveTo>
                  <a:pt x="11074" y="10984"/>
                </a:moveTo>
                <a:lnTo>
                  <a:pt x="21010" y="6017"/>
                </a:lnTo>
                <a:lnTo>
                  <a:pt x="21010" y="15909"/>
                </a:lnTo>
                <a:lnTo>
                  <a:pt x="11074" y="20877"/>
                </a:lnTo>
                <a:cubicBezTo>
                  <a:pt x="11074" y="20877"/>
                  <a:pt x="11074" y="10984"/>
                  <a:pt x="11074" y="10984"/>
                </a:cubicBezTo>
                <a:close/>
                <a:moveTo>
                  <a:pt x="589" y="6019"/>
                </a:moveTo>
                <a:lnTo>
                  <a:pt x="10488" y="10969"/>
                </a:lnTo>
                <a:lnTo>
                  <a:pt x="10488" y="20859"/>
                </a:lnTo>
                <a:lnTo>
                  <a:pt x="589" y="15909"/>
                </a:lnTo>
                <a:cubicBezTo>
                  <a:pt x="589" y="15909"/>
                  <a:pt x="589" y="6019"/>
                  <a:pt x="589" y="6019"/>
                </a:cubicBezTo>
                <a:close/>
                <a:moveTo>
                  <a:pt x="10799" y="592"/>
                </a:moveTo>
                <a:lnTo>
                  <a:pt x="20743" y="5564"/>
                </a:lnTo>
                <a:lnTo>
                  <a:pt x="10797" y="10538"/>
                </a:lnTo>
                <a:lnTo>
                  <a:pt x="853" y="5566"/>
                </a:lnTo>
                <a:cubicBezTo>
                  <a:pt x="853" y="5566"/>
                  <a:pt x="10799" y="592"/>
                  <a:pt x="10799" y="592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sz="1500" b="0" i="0" u="none" strike="noStrike" cap="none" spc="0">
              <a:ln>
                <a:noFill/>
              </a:ln>
              <a:solidFill>
                <a:srgbClr val="FFFFFF"/>
              </a:solidFill>
              <a:latin typeface="Helvetica Neue Medium"/>
            </a:endParaRPr>
          </a:p>
        </p:txBody>
      </p:sp>
      <p:grpSp>
        <p:nvGrpSpPr>
          <p:cNvPr id="582" name="Gruppieren"/>
          <p:cNvGrpSpPr/>
          <p:nvPr/>
        </p:nvGrpSpPr>
        <p:grpSpPr bwMode="auto">
          <a:xfrm>
            <a:off x="-267052" y="-631570"/>
            <a:ext cx="13236216" cy="3704034"/>
            <a:chOff x="0" y="0"/>
            <a:chExt cx="26472431" cy="7408067"/>
          </a:xfrm>
          <a:solidFill>
            <a:schemeClr val="accent6"/>
          </a:solidFill>
        </p:grpSpPr>
        <p:sp>
          <p:nvSpPr>
            <p:cNvPr id="553" name="Form"/>
            <p:cNvSpPr/>
            <p:nvPr/>
          </p:nvSpPr>
          <p:spPr bwMode="auto">
            <a:xfrm>
              <a:off x="19592583" y="-1"/>
              <a:ext cx="2007089" cy="2317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49"/>
                  </a:moveTo>
                  <a:lnTo>
                    <a:pt x="9318" y="751"/>
                  </a:ln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6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cubicBezTo>
                    <a:pt x="10816" y="0"/>
                    <a:pt x="9318" y="749"/>
                    <a:pt x="9318" y="749"/>
                  </a:cubicBezTo>
                  <a:close/>
                  <a:moveTo>
                    <a:pt x="853" y="5565"/>
                  </a:moveTo>
                  <a:lnTo>
                    <a:pt x="10799" y="592"/>
                  </a:lnTo>
                  <a:lnTo>
                    <a:pt x="20743" y="5564"/>
                  </a:lnTo>
                  <a:lnTo>
                    <a:pt x="10796" y="10537"/>
                  </a:lnTo>
                  <a:cubicBezTo>
                    <a:pt x="10796" y="10537"/>
                    <a:pt x="853" y="5565"/>
                    <a:pt x="853" y="5565"/>
                  </a:cubicBezTo>
                  <a:close/>
                  <a:moveTo>
                    <a:pt x="11074" y="10984"/>
                  </a:moveTo>
                  <a:lnTo>
                    <a:pt x="21010" y="6016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15909"/>
                  </a:moveTo>
                  <a:lnTo>
                    <a:pt x="589" y="6019"/>
                  </a:lnTo>
                  <a:lnTo>
                    <a:pt x="10488" y="10969"/>
                  </a:lnTo>
                  <a:lnTo>
                    <a:pt x="10488" y="20859"/>
                  </a:lnTo>
                  <a:cubicBezTo>
                    <a:pt x="10488" y="20859"/>
                    <a:pt x="589" y="15909"/>
                    <a:pt x="589" y="1590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54" name="Form"/>
            <p:cNvSpPr/>
            <p:nvPr/>
          </p:nvSpPr>
          <p:spPr bwMode="auto">
            <a:xfrm>
              <a:off x="22505350" y="1687770"/>
              <a:ext cx="2007088" cy="2317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8" y="5097"/>
                  </a:lnTo>
                  <a:lnTo>
                    <a:pt x="21008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8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55" name="Form"/>
            <p:cNvSpPr/>
            <p:nvPr/>
          </p:nvSpPr>
          <p:spPr bwMode="auto">
            <a:xfrm>
              <a:off x="24465343" y="1687770"/>
              <a:ext cx="2007089" cy="2317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7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8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56" name="Form"/>
            <p:cNvSpPr/>
            <p:nvPr/>
          </p:nvSpPr>
          <p:spPr bwMode="auto">
            <a:xfrm>
              <a:off x="23485347" y="-1"/>
              <a:ext cx="2007116" cy="2317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49"/>
                  </a:moveTo>
                  <a:lnTo>
                    <a:pt x="9318" y="751"/>
                  </a:ln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6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7" y="0"/>
                  </a:lnTo>
                  <a:cubicBezTo>
                    <a:pt x="10817" y="0"/>
                    <a:pt x="9318" y="749"/>
                    <a:pt x="9318" y="749"/>
                  </a:cubicBezTo>
                  <a:close/>
                  <a:moveTo>
                    <a:pt x="853" y="5565"/>
                  </a:moveTo>
                  <a:lnTo>
                    <a:pt x="10799" y="592"/>
                  </a:lnTo>
                  <a:lnTo>
                    <a:pt x="20743" y="5564"/>
                  </a:lnTo>
                  <a:lnTo>
                    <a:pt x="10797" y="10537"/>
                  </a:lnTo>
                  <a:cubicBezTo>
                    <a:pt x="10797" y="10537"/>
                    <a:pt x="853" y="5565"/>
                    <a:pt x="853" y="5565"/>
                  </a:cubicBezTo>
                  <a:close/>
                  <a:moveTo>
                    <a:pt x="11074" y="10984"/>
                  </a:moveTo>
                  <a:lnTo>
                    <a:pt x="21010" y="6016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15909"/>
                  </a:moveTo>
                  <a:lnTo>
                    <a:pt x="589" y="6019"/>
                  </a:lnTo>
                  <a:lnTo>
                    <a:pt x="10488" y="10969"/>
                  </a:lnTo>
                  <a:lnTo>
                    <a:pt x="10488" y="20859"/>
                  </a:lnTo>
                  <a:cubicBezTo>
                    <a:pt x="10488" y="20859"/>
                    <a:pt x="589" y="15909"/>
                    <a:pt x="589" y="1590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57" name="Form"/>
            <p:cNvSpPr/>
            <p:nvPr/>
          </p:nvSpPr>
          <p:spPr bwMode="auto">
            <a:xfrm>
              <a:off x="21525355" y="-1"/>
              <a:ext cx="2007089" cy="2317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49"/>
                  </a:moveTo>
                  <a:lnTo>
                    <a:pt x="9318" y="751"/>
                  </a:ln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6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cubicBezTo>
                    <a:pt x="10816" y="0"/>
                    <a:pt x="9318" y="749"/>
                    <a:pt x="9318" y="749"/>
                  </a:cubicBezTo>
                  <a:close/>
                  <a:moveTo>
                    <a:pt x="853" y="5565"/>
                  </a:moveTo>
                  <a:lnTo>
                    <a:pt x="10799" y="592"/>
                  </a:lnTo>
                  <a:lnTo>
                    <a:pt x="20743" y="5564"/>
                  </a:lnTo>
                  <a:lnTo>
                    <a:pt x="10796" y="10537"/>
                  </a:lnTo>
                  <a:cubicBezTo>
                    <a:pt x="10796" y="10537"/>
                    <a:pt x="853" y="5565"/>
                    <a:pt x="853" y="5565"/>
                  </a:cubicBezTo>
                  <a:close/>
                  <a:moveTo>
                    <a:pt x="11074" y="10984"/>
                  </a:moveTo>
                  <a:lnTo>
                    <a:pt x="21010" y="6016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15909"/>
                  </a:moveTo>
                  <a:lnTo>
                    <a:pt x="589" y="6019"/>
                  </a:lnTo>
                  <a:lnTo>
                    <a:pt x="10488" y="10969"/>
                  </a:lnTo>
                  <a:lnTo>
                    <a:pt x="10488" y="20859"/>
                  </a:lnTo>
                  <a:cubicBezTo>
                    <a:pt x="10488" y="20859"/>
                    <a:pt x="589" y="15909"/>
                    <a:pt x="589" y="1590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58" name="Form"/>
            <p:cNvSpPr/>
            <p:nvPr/>
          </p:nvSpPr>
          <p:spPr bwMode="auto">
            <a:xfrm>
              <a:off x="17632590" y="-1"/>
              <a:ext cx="2007088" cy="2317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49"/>
                  </a:moveTo>
                  <a:lnTo>
                    <a:pt x="9318" y="751"/>
                  </a:ln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8" y="5096"/>
                  </a:lnTo>
                  <a:lnTo>
                    <a:pt x="21008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cubicBezTo>
                    <a:pt x="10816" y="0"/>
                    <a:pt x="9318" y="749"/>
                    <a:pt x="9318" y="749"/>
                  </a:cubicBezTo>
                  <a:close/>
                  <a:moveTo>
                    <a:pt x="853" y="5565"/>
                  </a:moveTo>
                  <a:lnTo>
                    <a:pt x="10799" y="592"/>
                  </a:lnTo>
                  <a:lnTo>
                    <a:pt x="20743" y="5564"/>
                  </a:lnTo>
                  <a:lnTo>
                    <a:pt x="10796" y="10537"/>
                  </a:lnTo>
                  <a:cubicBezTo>
                    <a:pt x="10796" y="10537"/>
                    <a:pt x="853" y="5565"/>
                    <a:pt x="853" y="5565"/>
                  </a:cubicBezTo>
                  <a:close/>
                  <a:moveTo>
                    <a:pt x="11074" y="10984"/>
                  </a:moveTo>
                  <a:lnTo>
                    <a:pt x="21010" y="6016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15909"/>
                  </a:moveTo>
                  <a:lnTo>
                    <a:pt x="589" y="6019"/>
                  </a:lnTo>
                  <a:lnTo>
                    <a:pt x="10488" y="10969"/>
                  </a:lnTo>
                  <a:lnTo>
                    <a:pt x="10488" y="20859"/>
                  </a:lnTo>
                  <a:cubicBezTo>
                    <a:pt x="10488" y="20859"/>
                    <a:pt x="589" y="15909"/>
                    <a:pt x="589" y="1590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59" name="Form"/>
            <p:cNvSpPr/>
            <p:nvPr/>
          </p:nvSpPr>
          <p:spPr bwMode="auto">
            <a:xfrm>
              <a:off x="8792747" y="1715021"/>
              <a:ext cx="2007089" cy="2317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7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7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60" name="Form"/>
            <p:cNvSpPr/>
            <p:nvPr/>
          </p:nvSpPr>
          <p:spPr bwMode="auto">
            <a:xfrm>
              <a:off x="10752741" y="1687799"/>
              <a:ext cx="2007088" cy="231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8" y="5097"/>
                  </a:lnTo>
                  <a:lnTo>
                    <a:pt x="21008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7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61" name="Form"/>
            <p:cNvSpPr/>
            <p:nvPr/>
          </p:nvSpPr>
          <p:spPr bwMode="auto">
            <a:xfrm>
              <a:off x="9772744" y="27"/>
              <a:ext cx="2007089" cy="231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7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7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62" name="Form"/>
            <p:cNvSpPr/>
            <p:nvPr/>
          </p:nvSpPr>
          <p:spPr bwMode="auto">
            <a:xfrm>
              <a:off x="12712734" y="1715021"/>
              <a:ext cx="2007089" cy="2317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7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7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63" name="Form"/>
            <p:cNvSpPr/>
            <p:nvPr/>
          </p:nvSpPr>
          <p:spPr bwMode="auto">
            <a:xfrm>
              <a:off x="13665508" y="27"/>
              <a:ext cx="2007086" cy="231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7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7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64" name="Form"/>
            <p:cNvSpPr/>
            <p:nvPr/>
          </p:nvSpPr>
          <p:spPr bwMode="auto">
            <a:xfrm>
              <a:off x="11732738" y="27"/>
              <a:ext cx="2007088" cy="231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8" y="5097"/>
                  </a:lnTo>
                  <a:lnTo>
                    <a:pt x="21008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7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65" name="Form"/>
            <p:cNvSpPr/>
            <p:nvPr/>
          </p:nvSpPr>
          <p:spPr bwMode="auto">
            <a:xfrm>
              <a:off x="979996" y="1715021"/>
              <a:ext cx="2007089" cy="2317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8" y="5097"/>
                  </a:lnTo>
                  <a:lnTo>
                    <a:pt x="21008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7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66" name="Form"/>
            <p:cNvSpPr/>
            <p:nvPr/>
          </p:nvSpPr>
          <p:spPr bwMode="auto">
            <a:xfrm>
              <a:off x="2939989" y="1687799"/>
              <a:ext cx="2007089" cy="231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8" y="5097"/>
                  </a:lnTo>
                  <a:lnTo>
                    <a:pt x="21008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7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67" name="Form"/>
            <p:cNvSpPr/>
            <p:nvPr/>
          </p:nvSpPr>
          <p:spPr bwMode="auto">
            <a:xfrm>
              <a:off x="1959992" y="27"/>
              <a:ext cx="2007088" cy="231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8" y="5097"/>
                  </a:lnTo>
                  <a:lnTo>
                    <a:pt x="21008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7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68" name="Form"/>
            <p:cNvSpPr/>
            <p:nvPr/>
          </p:nvSpPr>
          <p:spPr bwMode="auto">
            <a:xfrm>
              <a:off x="4899983" y="1715021"/>
              <a:ext cx="2007089" cy="2317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8" y="5097"/>
                  </a:lnTo>
                  <a:lnTo>
                    <a:pt x="21008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7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69" name="Form"/>
            <p:cNvSpPr/>
            <p:nvPr/>
          </p:nvSpPr>
          <p:spPr bwMode="auto">
            <a:xfrm>
              <a:off x="6832754" y="1687799"/>
              <a:ext cx="2007088" cy="231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7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7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70" name="Form"/>
            <p:cNvSpPr/>
            <p:nvPr/>
          </p:nvSpPr>
          <p:spPr bwMode="auto">
            <a:xfrm>
              <a:off x="5852757" y="27"/>
              <a:ext cx="2007089" cy="231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8" y="5097"/>
                  </a:lnTo>
                  <a:lnTo>
                    <a:pt x="21008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7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71" name="Form"/>
            <p:cNvSpPr/>
            <p:nvPr/>
          </p:nvSpPr>
          <p:spPr bwMode="auto">
            <a:xfrm>
              <a:off x="3919985" y="27"/>
              <a:ext cx="2007089" cy="231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8" y="5097"/>
                  </a:lnTo>
                  <a:lnTo>
                    <a:pt x="21008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7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72" name="Form"/>
            <p:cNvSpPr/>
            <p:nvPr/>
          </p:nvSpPr>
          <p:spPr bwMode="auto">
            <a:xfrm>
              <a:off x="7812750" y="27"/>
              <a:ext cx="2007089" cy="231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8" y="5097"/>
                  </a:lnTo>
                  <a:lnTo>
                    <a:pt x="21008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7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73" name="Form"/>
            <p:cNvSpPr/>
            <p:nvPr/>
          </p:nvSpPr>
          <p:spPr bwMode="auto">
            <a:xfrm>
              <a:off x="15625502" y="27"/>
              <a:ext cx="2007088" cy="231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8" y="5097"/>
                  </a:lnTo>
                  <a:lnTo>
                    <a:pt x="21008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7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74" name="Form"/>
            <p:cNvSpPr/>
            <p:nvPr/>
          </p:nvSpPr>
          <p:spPr bwMode="auto">
            <a:xfrm>
              <a:off x="16605498" y="1687799"/>
              <a:ext cx="2007088" cy="231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49"/>
                  </a:moveTo>
                  <a:lnTo>
                    <a:pt x="9318" y="751"/>
                  </a:ln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7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7" y="0"/>
                  </a:lnTo>
                  <a:cubicBezTo>
                    <a:pt x="10817" y="0"/>
                    <a:pt x="9318" y="749"/>
                    <a:pt x="9318" y="749"/>
                  </a:cubicBezTo>
                  <a:close/>
                  <a:moveTo>
                    <a:pt x="853" y="5566"/>
                  </a:moveTo>
                  <a:lnTo>
                    <a:pt x="10799" y="592"/>
                  </a:lnTo>
                  <a:lnTo>
                    <a:pt x="20743" y="5564"/>
                  </a:lnTo>
                  <a:lnTo>
                    <a:pt x="10797" y="10537"/>
                  </a:lnTo>
                  <a:cubicBezTo>
                    <a:pt x="10797" y="10537"/>
                    <a:pt x="853" y="5566"/>
                    <a:pt x="853" y="5566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15909"/>
                  </a:moveTo>
                  <a:lnTo>
                    <a:pt x="589" y="6019"/>
                  </a:lnTo>
                  <a:lnTo>
                    <a:pt x="10488" y="10969"/>
                  </a:lnTo>
                  <a:lnTo>
                    <a:pt x="10488" y="20859"/>
                  </a:lnTo>
                  <a:cubicBezTo>
                    <a:pt x="10488" y="20859"/>
                    <a:pt x="589" y="15909"/>
                    <a:pt x="589" y="1590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75" name="Form"/>
            <p:cNvSpPr/>
            <p:nvPr/>
          </p:nvSpPr>
          <p:spPr bwMode="auto">
            <a:xfrm>
              <a:off x="-1" y="27"/>
              <a:ext cx="2007089" cy="231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49"/>
                  </a:moveTo>
                  <a:lnTo>
                    <a:pt x="9318" y="751"/>
                  </a:ln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8" y="5097"/>
                  </a:lnTo>
                  <a:lnTo>
                    <a:pt x="21008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cubicBezTo>
                    <a:pt x="10816" y="0"/>
                    <a:pt x="9318" y="749"/>
                    <a:pt x="9318" y="749"/>
                  </a:cubicBezTo>
                  <a:close/>
                  <a:moveTo>
                    <a:pt x="853" y="5566"/>
                  </a:moveTo>
                  <a:lnTo>
                    <a:pt x="10799" y="592"/>
                  </a:lnTo>
                  <a:lnTo>
                    <a:pt x="20743" y="5564"/>
                  </a:lnTo>
                  <a:lnTo>
                    <a:pt x="10797" y="10537"/>
                  </a:lnTo>
                  <a:cubicBezTo>
                    <a:pt x="10797" y="10537"/>
                    <a:pt x="853" y="5566"/>
                    <a:pt x="853" y="5566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15909"/>
                  </a:moveTo>
                  <a:lnTo>
                    <a:pt x="589" y="6019"/>
                  </a:lnTo>
                  <a:lnTo>
                    <a:pt x="10488" y="10969"/>
                  </a:lnTo>
                  <a:lnTo>
                    <a:pt x="10488" y="20858"/>
                  </a:lnTo>
                  <a:cubicBezTo>
                    <a:pt x="10488" y="20858"/>
                    <a:pt x="589" y="15909"/>
                    <a:pt x="589" y="1590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76" name="Form"/>
            <p:cNvSpPr/>
            <p:nvPr/>
          </p:nvSpPr>
          <p:spPr bwMode="auto">
            <a:xfrm>
              <a:off x="23508893" y="3375571"/>
              <a:ext cx="2007089" cy="231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8" y="5097"/>
                  </a:lnTo>
                  <a:lnTo>
                    <a:pt x="21008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7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77" name="Form"/>
            <p:cNvSpPr/>
            <p:nvPr/>
          </p:nvSpPr>
          <p:spPr bwMode="auto">
            <a:xfrm>
              <a:off x="4899983" y="5090565"/>
              <a:ext cx="2007089" cy="2317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8" y="5097"/>
                  </a:lnTo>
                  <a:lnTo>
                    <a:pt x="21008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7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78" name="Form"/>
            <p:cNvSpPr/>
            <p:nvPr/>
          </p:nvSpPr>
          <p:spPr bwMode="auto">
            <a:xfrm>
              <a:off x="5852757" y="3375571"/>
              <a:ext cx="2007089" cy="231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8" y="5097"/>
                  </a:lnTo>
                  <a:lnTo>
                    <a:pt x="21008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7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79" name="Form"/>
            <p:cNvSpPr/>
            <p:nvPr/>
          </p:nvSpPr>
          <p:spPr bwMode="auto">
            <a:xfrm>
              <a:off x="3919985" y="3375571"/>
              <a:ext cx="2007089" cy="231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8" y="5097"/>
                  </a:lnTo>
                  <a:lnTo>
                    <a:pt x="21008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7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80" name="Form"/>
            <p:cNvSpPr/>
            <p:nvPr/>
          </p:nvSpPr>
          <p:spPr bwMode="auto">
            <a:xfrm>
              <a:off x="7812750" y="3375571"/>
              <a:ext cx="2007089" cy="231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8" y="5097"/>
                  </a:lnTo>
                  <a:lnTo>
                    <a:pt x="21008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7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581" name="Form"/>
            <p:cNvSpPr/>
            <p:nvPr/>
          </p:nvSpPr>
          <p:spPr bwMode="auto">
            <a:xfrm>
              <a:off x="-1" y="3375571"/>
              <a:ext cx="2007089" cy="231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49"/>
                  </a:moveTo>
                  <a:lnTo>
                    <a:pt x="9318" y="751"/>
                  </a:ln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8" y="5097"/>
                  </a:lnTo>
                  <a:lnTo>
                    <a:pt x="21008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cubicBezTo>
                    <a:pt x="10816" y="0"/>
                    <a:pt x="9318" y="749"/>
                    <a:pt x="9318" y="749"/>
                  </a:cubicBezTo>
                  <a:close/>
                  <a:moveTo>
                    <a:pt x="853" y="5566"/>
                  </a:moveTo>
                  <a:lnTo>
                    <a:pt x="10799" y="592"/>
                  </a:lnTo>
                  <a:lnTo>
                    <a:pt x="20743" y="5564"/>
                  </a:lnTo>
                  <a:lnTo>
                    <a:pt x="10797" y="10537"/>
                  </a:lnTo>
                  <a:cubicBezTo>
                    <a:pt x="10797" y="10537"/>
                    <a:pt x="853" y="5566"/>
                    <a:pt x="853" y="5566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15909"/>
                  </a:moveTo>
                  <a:lnTo>
                    <a:pt x="589" y="6019"/>
                  </a:lnTo>
                  <a:lnTo>
                    <a:pt x="10488" y="10969"/>
                  </a:lnTo>
                  <a:lnTo>
                    <a:pt x="10488" y="20859"/>
                  </a:lnTo>
                  <a:cubicBezTo>
                    <a:pt x="10488" y="20859"/>
                    <a:pt x="589" y="15909"/>
                    <a:pt x="589" y="1590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</p:grpSp>
      <p:sp>
        <p:nvSpPr>
          <p:cNvPr id="583" name="Form"/>
          <p:cNvSpPr/>
          <p:nvPr/>
        </p:nvSpPr>
        <p:spPr bwMode="auto">
          <a:xfrm>
            <a:off x="12179994" y="3452611"/>
            <a:ext cx="1003544" cy="1158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18" y="751"/>
                </a:moveTo>
                <a:lnTo>
                  <a:pt x="0" y="5410"/>
                </a:lnTo>
                <a:lnTo>
                  <a:pt x="0" y="5725"/>
                </a:lnTo>
                <a:lnTo>
                  <a:pt x="3" y="5726"/>
                </a:lnTo>
                <a:lnTo>
                  <a:pt x="3" y="16202"/>
                </a:lnTo>
                <a:lnTo>
                  <a:pt x="10799" y="21600"/>
                </a:lnTo>
                <a:lnTo>
                  <a:pt x="21596" y="16202"/>
                </a:lnTo>
                <a:lnTo>
                  <a:pt x="21596" y="5669"/>
                </a:lnTo>
                <a:lnTo>
                  <a:pt x="21600" y="5667"/>
                </a:lnTo>
                <a:lnTo>
                  <a:pt x="21600" y="5393"/>
                </a:lnTo>
                <a:lnTo>
                  <a:pt x="21007" y="5097"/>
                </a:lnTo>
                <a:lnTo>
                  <a:pt x="21007" y="5099"/>
                </a:lnTo>
                <a:lnTo>
                  <a:pt x="11074" y="132"/>
                </a:lnTo>
                <a:lnTo>
                  <a:pt x="11074" y="129"/>
                </a:lnTo>
                <a:lnTo>
                  <a:pt x="10816" y="0"/>
                </a:lnTo>
                <a:lnTo>
                  <a:pt x="9318" y="749"/>
                </a:lnTo>
                <a:cubicBezTo>
                  <a:pt x="9318" y="749"/>
                  <a:pt x="9318" y="751"/>
                  <a:pt x="9318" y="751"/>
                </a:cubicBezTo>
                <a:close/>
                <a:moveTo>
                  <a:pt x="11074" y="10984"/>
                </a:moveTo>
                <a:lnTo>
                  <a:pt x="21010" y="6017"/>
                </a:lnTo>
                <a:lnTo>
                  <a:pt x="21010" y="15909"/>
                </a:lnTo>
                <a:lnTo>
                  <a:pt x="11074" y="20877"/>
                </a:lnTo>
                <a:cubicBezTo>
                  <a:pt x="11074" y="20877"/>
                  <a:pt x="11074" y="10984"/>
                  <a:pt x="11074" y="10984"/>
                </a:cubicBezTo>
                <a:close/>
                <a:moveTo>
                  <a:pt x="589" y="6019"/>
                </a:moveTo>
                <a:lnTo>
                  <a:pt x="10488" y="10969"/>
                </a:lnTo>
                <a:lnTo>
                  <a:pt x="10488" y="20859"/>
                </a:lnTo>
                <a:lnTo>
                  <a:pt x="589" y="15909"/>
                </a:lnTo>
                <a:cubicBezTo>
                  <a:pt x="589" y="15909"/>
                  <a:pt x="589" y="6019"/>
                  <a:pt x="589" y="6019"/>
                </a:cubicBezTo>
                <a:close/>
                <a:moveTo>
                  <a:pt x="10799" y="592"/>
                </a:moveTo>
                <a:lnTo>
                  <a:pt x="20743" y="5564"/>
                </a:lnTo>
                <a:lnTo>
                  <a:pt x="10797" y="10538"/>
                </a:lnTo>
                <a:lnTo>
                  <a:pt x="853" y="5566"/>
                </a:lnTo>
                <a:cubicBezTo>
                  <a:pt x="853" y="5566"/>
                  <a:pt x="10799" y="592"/>
                  <a:pt x="10799" y="592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sz="1500" b="0" i="0" u="none" strike="noStrike" cap="none" spc="0">
              <a:ln>
                <a:noFill/>
              </a:ln>
              <a:solidFill>
                <a:srgbClr val="FFFFFF"/>
              </a:solidFill>
              <a:latin typeface="Helvetica Neue Medium"/>
            </a:endParaRPr>
          </a:p>
        </p:txBody>
      </p:sp>
      <p:sp>
        <p:nvSpPr>
          <p:cNvPr id="584" name="Form"/>
          <p:cNvSpPr/>
          <p:nvPr/>
        </p:nvSpPr>
        <p:spPr bwMode="auto">
          <a:xfrm>
            <a:off x="11211771" y="3452611"/>
            <a:ext cx="1003545" cy="1158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18" y="751"/>
                </a:moveTo>
                <a:lnTo>
                  <a:pt x="0" y="5410"/>
                </a:lnTo>
                <a:lnTo>
                  <a:pt x="0" y="5725"/>
                </a:lnTo>
                <a:lnTo>
                  <a:pt x="3" y="5726"/>
                </a:lnTo>
                <a:lnTo>
                  <a:pt x="3" y="16202"/>
                </a:lnTo>
                <a:lnTo>
                  <a:pt x="10799" y="21600"/>
                </a:lnTo>
                <a:lnTo>
                  <a:pt x="21596" y="16202"/>
                </a:lnTo>
                <a:lnTo>
                  <a:pt x="21596" y="5669"/>
                </a:lnTo>
                <a:lnTo>
                  <a:pt x="21600" y="5667"/>
                </a:lnTo>
                <a:lnTo>
                  <a:pt x="21600" y="5393"/>
                </a:lnTo>
                <a:lnTo>
                  <a:pt x="21007" y="5097"/>
                </a:lnTo>
                <a:lnTo>
                  <a:pt x="21007" y="5099"/>
                </a:lnTo>
                <a:lnTo>
                  <a:pt x="11074" y="132"/>
                </a:lnTo>
                <a:lnTo>
                  <a:pt x="11074" y="129"/>
                </a:lnTo>
                <a:lnTo>
                  <a:pt x="10816" y="0"/>
                </a:lnTo>
                <a:lnTo>
                  <a:pt x="9318" y="749"/>
                </a:lnTo>
                <a:cubicBezTo>
                  <a:pt x="9318" y="749"/>
                  <a:pt x="9318" y="751"/>
                  <a:pt x="9318" y="751"/>
                </a:cubicBezTo>
                <a:close/>
                <a:moveTo>
                  <a:pt x="11074" y="10984"/>
                </a:moveTo>
                <a:lnTo>
                  <a:pt x="21010" y="6017"/>
                </a:lnTo>
                <a:lnTo>
                  <a:pt x="21010" y="15909"/>
                </a:lnTo>
                <a:lnTo>
                  <a:pt x="11074" y="20877"/>
                </a:lnTo>
                <a:cubicBezTo>
                  <a:pt x="11074" y="20877"/>
                  <a:pt x="11074" y="10984"/>
                  <a:pt x="11074" y="10984"/>
                </a:cubicBezTo>
                <a:close/>
                <a:moveTo>
                  <a:pt x="589" y="6019"/>
                </a:moveTo>
                <a:lnTo>
                  <a:pt x="10488" y="10969"/>
                </a:lnTo>
                <a:lnTo>
                  <a:pt x="10488" y="20859"/>
                </a:lnTo>
                <a:lnTo>
                  <a:pt x="589" y="15909"/>
                </a:lnTo>
                <a:cubicBezTo>
                  <a:pt x="589" y="15909"/>
                  <a:pt x="589" y="6019"/>
                  <a:pt x="589" y="6019"/>
                </a:cubicBezTo>
                <a:close/>
                <a:moveTo>
                  <a:pt x="10799" y="592"/>
                </a:moveTo>
                <a:lnTo>
                  <a:pt x="20743" y="5564"/>
                </a:lnTo>
                <a:lnTo>
                  <a:pt x="10797" y="10538"/>
                </a:lnTo>
                <a:lnTo>
                  <a:pt x="853" y="5566"/>
                </a:lnTo>
                <a:cubicBezTo>
                  <a:pt x="853" y="5566"/>
                  <a:pt x="10799" y="592"/>
                  <a:pt x="10799" y="592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sz="1500" b="0" i="0" u="none" strike="noStrike" cap="none" spc="0">
              <a:ln>
                <a:noFill/>
              </a:ln>
              <a:solidFill>
                <a:srgbClr val="FFFFFF"/>
              </a:solidFill>
              <a:latin typeface="Titillium Web"/>
            </a:endParaRPr>
          </a:p>
        </p:txBody>
      </p:sp>
      <p:grpSp>
        <p:nvGrpSpPr>
          <p:cNvPr id="591" name="Gruppieren"/>
          <p:cNvGrpSpPr/>
          <p:nvPr/>
        </p:nvGrpSpPr>
        <p:grpSpPr bwMode="auto">
          <a:xfrm>
            <a:off x="-881190" y="3232150"/>
            <a:ext cx="3362326" cy="3982951"/>
            <a:chOff x="0" y="0"/>
            <a:chExt cx="6724649" cy="7965899"/>
          </a:xfrm>
          <a:solidFill>
            <a:schemeClr val="accent6"/>
          </a:solidFill>
        </p:grpSpPr>
        <p:sp>
          <p:nvSpPr>
            <p:cNvPr id="585" name="Form"/>
            <p:cNvSpPr/>
            <p:nvPr/>
          </p:nvSpPr>
          <p:spPr bwMode="auto">
            <a:xfrm>
              <a:off x="4566427" y="-1"/>
              <a:ext cx="2158224" cy="249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7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8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Titillium Web"/>
              </a:endParaRPr>
            </a:p>
          </p:txBody>
        </p:sp>
        <p:sp>
          <p:nvSpPr>
            <p:cNvPr id="586" name="Form"/>
            <p:cNvSpPr/>
            <p:nvPr/>
          </p:nvSpPr>
          <p:spPr bwMode="auto">
            <a:xfrm>
              <a:off x="2458845" y="3658997"/>
              <a:ext cx="2158224" cy="2492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7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8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Titillium Web"/>
              </a:endParaRPr>
            </a:p>
          </p:txBody>
        </p:sp>
        <p:sp>
          <p:nvSpPr>
            <p:cNvPr id="587" name="Form"/>
            <p:cNvSpPr/>
            <p:nvPr/>
          </p:nvSpPr>
          <p:spPr bwMode="auto">
            <a:xfrm>
              <a:off x="4566427" y="3658997"/>
              <a:ext cx="2158224" cy="2492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8" y="5097"/>
                  </a:lnTo>
                  <a:lnTo>
                    <a:pt x="21008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8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Titillium Web"/>
              </a:endParaRPr>
            </a:p>
          </p:txBody>
        </p:sp>
        <p:sp>
          <p:nvSpPr>
            <p:cNvPr id="588" name="Form"/>
            <p:cNvSpPr/>
            <p:nvPr/>
          </p:nvSpPr>
          <p:spPr bwMode="auto">
            <a:xfrm>
              <a:off x="3512636" y="1844134"/>
              <a:ext cx="2158224" cy="249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7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8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Titillium Web"/>
              </a:endParaRPr>
            </a:p>
          </p:txBody>
        </p:sp>
        <p:sp>
          <p:nvSpPr>
            <p:cNvPr id="589" name="Form"/>
            <p:cNvSpPr/>
            <p:nvPr/>
          </p:nvSpPr>
          <p:spPr bwMode="auto">
            <a:xfrm>
              <a:off x="1405054" y="5473859"/>
              <a:ext cx="2158224" cy="249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49"/>
                  </a:moveTo>
                  <a:lnTo>
                    <a:pt x="9318" y="751"/>
                  </a:ln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7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cubicBezTo>
                    <a:pt x="10816" y="0"/>
                    <a:pt x="9318" y="749"/>
                    <a:pt x="9318" y="749"/>
                  </a:cubicBezTo>
                  <a:close/>
                  <a:moveTo>
                    <a:pt x="853" y="5566"/>
                  </a:moveTo>
                  <a:lnTo>
                    <a:pt x="10799" y="592"/>
                  </a:lnTo>
                  <a:lnTo>
                    <a:pt x="20743" y="5564"/>
                  </a:lnTo>
                  <a:lnTo>
                    <a:pt x="10796" y="10538"/>
                  </a:lnTo>
                  <a:cubicBezTo>
                    <a:pt x="10796" y="10538"/>
                    <a:pt x="853" y="5566"/>
                    <a:pt x="853" y="5566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15909"/>
                  </a:moveTo>
                  <a:lnTo>
                    <a:pt x="589" y="6019"/>
                  </a:lnTo>
                  <a:lnTo>
                    <a:pt x="10488" y="10969"/>
                  </a:lnTo>
                  <a:lnTo>
                    <a:pt x="10488" y="20859"/>
                  </a:lnTo>
                  <a:cubicBezTo>
                    <a:pt x="10488" y="20859"/>
                    <a:pt x="589" y="15909"/>
                    <a:pt x="589" y="1590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Titillium Web"/>
              </a:endParaRPr>
            </a:p>
          </p:txBody>
        </p:sp>
        <p:sp>
          <p:nvSpPr>
            <p:cNvPr id="590" name="Form"/>
            <p:cNvSpPr/>
            <p:nvPr/>
          </p:nvSpPr>
          <p:spPr bwMode="auto">
            <a:xfrm>
              <a:off x="-1" y="3395549"/>
              <a:ext cx="2158224" cy="2492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7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8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Titillium Web"/>
              </a:endParaRPr>
            </a:p>
          </p:txBody>
        </p:sp>
      </p:grpSp>
      <p:sp>
        <p:nvSpPr>
          <p:cNvPr id="592" name="Quadrat"/>
          <p:cNvSpPr/>
          <p:nvPr/>
        </p:nvSpPr>
        <p:spPr bwMode="auto">
          <a:xfrm>
            <a:off x="9194775" y="1689813"/>
            <a:ext cx="1866258" cy="79748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17500" dist="50800" dir="1572408" rotWithShape="0">
              <a:srgbClr val="000000">
                <a:alpha val="2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sz="1500" b="0" i="0" u="none" strike="noStrike" cap="none" spc="0">
              <a:ln>
                <a:noFill/>
              </a:ln>
              <a:solidFill>
                <a:srgbClr val="FFFFFF"/>
              </a:solidFill>
              <a:latin typeface="Titillium Web"/>
            </a:endParaRPr>
          </a:p>
        </p:txBody>
      </p:sp>
      <p:pic>
        <p:nvPicPr>
          <p:cNvPr id="52" name="Grafik 6" descr="Ein Bild, das Spiel enthält.&#10;&#10;Automatisch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464040" y="5529847"/>
            <a:ext cx="1647031" cy="1168439"/>
          </a:xfrm>
          <a:prstGeom prst="rect">
            <a:avLst/>
          </a:prstGeom>
        </p:spPr>
      </p:pic>
      <p:pic>
        <p:nvPicPr>
          <p:cNvPr id="53" name="Grafik 8" descr="Ein Bild, das Objekt, Uhr, Schild, Zeichnung enthält.&#10;&#10;Automatisch generierte Beschreibu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489678" y="5903161"/>
            <a:ext cx="1490250" cy="594199"/>
          </a:xfrm>
          <a:prstGeom prst="rect">
            <a:avLst/>
          </a:prstGeom>
        </p:spPr>
      </p:pic>
      <p:pic>
        <p:nvPicPr>
          <p:cNvPr id="54" name="Grafik 1" descr="Ein Bild, das Zeichnung enthält.&#10;&#10;Automatisch generierte Beschreibu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459595" y="1846533"/>
            <a:ext cx="1325797" cy="4749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2">
            <a:extLst>
              <a:ext uri="{FF2B5EF4-FFF2-40B4-BE49-F238E27FC236}">
                <a16:creationId xmlns:a16="http://schemas.microsoft.com/office/drawing/2014/main" id="{2B491921-35D9-2440-B778-C41419F2FD72}"/>
              </a:ext>
            </a:extLst>
          </p:cNvPr>
          <p:cNvSpPr/>
          <p:nvPr/>
        </p:nvSpPr>
        <p:spPr>
          <a:xfrm>
            <a:off x="1863527" y="5805264"/>
            <a:ext cx="288032" cy="18792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3D2898A0-59AA-2264-5F24-8D44E353AA2D}"/>
              </a:ext>
            </a:extLst>
          </p:cNvPr>
          <p:cNvSpPr/>
          <p:nvPr/>
        </p:nvSpPr>
        <p:spPr>
          <a:xfrm>
            <a:off x="1724351" y="4818970"/>
            <a:ext cx="630722" cy="2236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Bildplatzhalter 14">
            <a:extLst>
              <a:ext uri="{FF2B5EF4-FFF2-40B4-BE49-F238E27FC236}">
                <a16:creationId xmlns:a16="http://schemas.microsoft.com/office/drawing/2014/main" id="{D622CC82-DF70-4086-B9D9-68A7BFB06DFD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8" r="10798"/>
          <a:stretch/>
        </p:blipFill>
        <p:spPr>
          <a:xfrm>
            <a:off x="774700" y="1828800"/>
            <a:ext cx="2120900" cy="1803400"/>
          </a:xfrm>
          <a:prstGeom prst="rect">
            <a:avLst/>
          </a:prstGeom>
        </p:spPr>
      </p:pic>
      <p:pic>
        <p:nvPicPr>
          <p:cNvPr id="17" name="Bildplatzhalter 16">
            <a:extLst>
              <a:ext uri="{FF2B5EF4-FFF2-40B4-BE49-F238E27FC236}">
                <a16:creationId xmlns:a16="http://schemas.microsoft.com/office/drawing/2014/main" id="{93405AC4-1A49-42CF-9550-3FDBA8013E4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6" r="21886"/>
          <a:stretch/>
        </p:blipFill>
        <p:spPr>
          <a:xfrm>
            <a:off x="3594100" y="3848100"/>
            <a:ext cx="2120900" cy="2514600"/>
          </a:xfrm>
          <a:prstGeom prst="rect">
            <a:avLst/>
          </a:prstGeom>
        </p:spPr>
      </p:pic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8448EBD7-4521-48CE-8670-9FDF3EBCF13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6" r="22346"/>
          <a:stretch/>
        </p:blipFill>
        <p:spPr>
          <a:xfrm>
            <a:off x="6506949" y="0"/>
            <a:ext cx="5689600" cy="6858000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46511FE-6652-4450-AB5D-62F0C6B4C5AB}"/>
              </a:ext>
            </a:extLst>
          </p:cNvPr>
          <p:cNvGrpSpPr/>
          <p:nvPr/>
        </p:nvGrpSpPr>
        <p:grpSpPr>
          <a:xfrm>
            <a:off x="850994" y="3794669"/>
            <a:ext cx="2387094" cy="1768754"/>
            <a:chOff x="797508" y="3759997"/>
            <a:chExt cx="2387094" cy="1768754"/>
          </a:xfrm>
        </p:grpSpPr>
        <p:sp>
          <p:nvSpPr>
            <p:cNvPr id="18" name="Rectangle 22">
              <a:extLst>
                <a:ext uri="{FF2B5EF4-FFF2-40B4-BE49-F238E27FC236}">
                  <a16:creationId xmlns:a16="http://schemas.microsoft.com/office/drawing/2014/main" id="{25864E67-69EB-4255-B20D-0030953A90D9}"/>
                </a:ext>
              </a:extLst>
            </p:cNvPr>
            <p:cNvSpPr/>
            <p:nvPr/>
          </p:nvSpPr>
          <p:spPr>
            <a:xfrm>
              <a:off x="1027113" y="3820063"/>
              <a:ext cx="702151" cy="2238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E598E55-63A9-7B4E-9E6F-08B3A057D01A}"/>
                </a:ext>
              </a:extLst>
            </p:cNvPr>
            <p:cNvSpPr/>
            <p:nvPr/>
          </p:nvSpPr>
          <p:spPr>
            <a:xfrm>
              <a:off x="797508" y="3759997"/>
              <a:ext cx="2387094" cy="1768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rtl="0">
                <a:lnSpc>
                  <a:spcPct val="15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de-DE" sz="1050" kern="1200" spc="100" dirty="0">
                  <a:latin typeface="Titillium Web" panose="00000500000000000000" pitchFamily="2" charset="0"/>
                  <a:ea typeface="Source Sans Pro" panose="020B0503030403020204" pitchFamily="34" charset="0"/>
                </a:rPr>
                <a:t>Seit 1991:  Kompakter Campus mit direkter  </a:t>
              </a:r>
              <a:br>
                <a:rPr lang="de-DE" sz="1050" kern="1200" spc="100" dirty="0">
                  <a:latin typeface="Titillium Web" panose="00000500000000000000" pitchFamily="2" charset="0"/>
                  <a:ea typeface="Source Sans Pro" panose="020B0503030403020204" pitchFamily="34" charset="0"/>
                </a:rPr>
              </a:br>
              <a:r>
                <a:rPr lang="de-DE" sz="1050" kern="1200" spc="100" dirty="0">
                  <a:latin typeface="Titillium Web" panose="00000500000000000000" pitchFamily="2" charset="0"/>
                  <a:ea typeface="Source Sans Pro" panose="020B0503030403020204" pitchFamily="34" charset="0"/>
                </a:rPr>
                <a:t>S-Bahn-Anbindung (Berlin)</a:t>
              </a:r>
            </a:p>
            <a:p>
              <a:pPr marL="171450" indent="-171450" rtl="0">
                <a:lnSpc>
                  <a:spcPct val="15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de-DE" sz="1050" kern="1200" spc="100" dirty="0">
                  <a:latin typeface="Titillium Web" panose="00000500000000000000" pitchFamily="2" charset="0"/>
                  <a:ea typeface="Source Sans Pro" panose="020B0503030403020204" pitchFamily="34" charset="0"/>
                </a:rPr>
                <a:t>40 Forschungsgruppen</a:t>
              </a:r>
            </a:p>
            <a:p>
              <a:pPr marL="171450" indent="-171450" rtl="0">
                <a:lnSpc>
                  <a:spcPct val="15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de-DE" sz="1050" kern="1200" spc="100" dirty="0">
                  <a:latin typeface="Titillium Web" panose="00000500000000000000" pitchFamily="2" charset="0"/>
                  <a:ea typeface="Source Sans Pro" panose="020B0503030403020204" pitchFamily="34" charset="0"/>
                </a:rPr>
                <a:t>Regional vernetzt: Forschung und Wirtschaft</a:t>
              </a:r>
            </a:p>
            <a:p>
              <a:pPr marL="171450" indent="-171450" rtl="0">
                <a:lnSpc>
                  <a:spcPct val="150000"/>
                </a:lnSpc>
                <a:buFont typeface="Wingdings" panose="05000000000000000000" pitchFamily="2" charset="2"/>
                <a:buChar char="§"/>
                <a:defRPr/>
              </a:pPr>
              <a:endParaRPr lang="en-US" sz="1050" kern="1200" spc="100" dirty="0">
                <a:latin typeface="Titillium Web" panose="00000500000000000000" pitchFamily="2" charset="0"/>
                <a:ea typeface="Source Sans Pro" panose="020B0503030403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879D5E3-9A1B-594A-8994-621ECD998DEC}"/>
              </a:ext>
            </a:extLst>
          </p:cNvPr>
          <p:cNvSpPr/>
          <p:nvPr/>
        </p:nvSpPr>
        <p:spPr>
          <a:xfrm>
            <a:off x="3525596" y="1828800"/>
            <a:ext cx="2388434" cy="1667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ID" sz="2000" b="1" kern="1200" spc="100" dirty="0">
                <a:solidFill>
                  <a:schemeClr val="accent1"/>
                </a:solidFill>
                <a:latin typeface="Titillium Web" panose="00000500000000000000" pitchFamily="2" charset="0"/>
                <a:ea typeface="Source Sans Pro" panose="020B0503030403020204" pitchFamily="34" charset="0"/>
              </a:rPr>
              <a:t>90+</a:t>
            </a:r>
            <a:r>
              <a:rPr kumimoji="0" lang="en-ID" sz="1600" b="1" i="0" u="none" strike="noStrike" kern="1200" cap="none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tillium Web" panose="00000500000000000000" pitchFamily="2" charset="0"/>
                <a:ea typeface="Source Sans Pro" panose="020B0503030403020204" pitchFamily="34" charset="0"/>
              </a:rPr>
              <a:t> </a:t>
            </a:r>
            <a:r>
              <a:rPr lang="en-ID" sz="1600" kern="1200" spc="100" dirty="0">
                <a:latin typeface="Titillium Web" panose="00000500000000000000" pitchFamily="2" charset="0"/>
                <a:ea typeface="Source Sans Pro" panose="020B0503030403020204" pitchFamily="34" charset="0"/>
              </a:rPr>
              <a:t>P</a:t>
            </a:r>
            <a:r>
              <a:rPr kumimoji="0" lang="en-ID" sz="1600" b="0" i="0" u="none" strike="noStrike" kern="1200" cap="none" spc="100" normalizeH="0" baseline="0" noProof="0" dirty="0" err="1">
                <a:ln>
                  <a:noFill/>
                </a:ln>
                <a:effectLst/>
                <a:uLnTx/>
                <a:uFillTx/>
                <a:latin typeface="Titillium Web" panose="00000500000000000000" pitchFamily="2" charset="0"/>
                <a:ea typeface="Source Sans Pro" panose="020B0503030403020204" pitchFamily="34" charset="0"/>
              </a:rPr>
              <a:t>rofessor</a:t>
            </a:r>
            <a:r>
              <a:rPr kumimoji="0" lang="en-ID" sz="1600" b="0" i="0" u="none" strike="noStrike" kern="1200" cap="none" spc="100" normalizeH="0" baseline="0" noProof="0" dirty="0">
                <a:ln>
                  <a:noFill/>
                </a:ln>
                <a:effectLst/>
                <a:uLnTx/>
                <a:uFillTx/>
                <a:latin typeface="Titillium Web" panose="00000500000000000000" pitchFamily="2" charset="0"/>
                <a:ea typeface="Source Sans Pro" panose="020B0503030403020204" pitchFamily="34" charset="0"/>
              </a:rPr>
              <a:t>*</a:t>
            </a:r>
            <a:r>
              <a:rPr kumimoji="0" lang="en-ID" sz="1600" b="0" i="0" u="none" strike="noStrike" kern="1200" cap="none" spc="100" normalizeH="0" baseline="0" noProof="0" dirty="0" err="1">
                <a:ln>
                  <a:noFill/>
                </a:ln>
                <a:effectLst/>
                <a:uLnTx/>
                <a:uFillTx/>
                <a:latin typeface="Titillium Web" panose="00000500000000000000" pitchFamily="2" charset="0"/>
                <a:ea typeface="Source Sans Pro" panose="020B0503030403020204" pitchFamily="34" charset="0"/>
              </a:rPr>
              <a:t>innen</a:t>
            </a:r>
            <a:endParaRPr kumimoji="0" lang="en-ID" sz="1600" b="0" i="0" u="none" strike="noStrike" kern="1200" cap="none" spc="100" normalizeH="0" baseline="0" noProof="0" dirty="0">
              <a:ln>
                <a:noFill/>
              </a:ln>
              <a:effectLst/>
              <a:uLnTx/>
              <a:uFillTx/>
              <a:latin typeface="Titillium Web" panose="00000500000000000000" pitchFamily="2" charset="0"/>
              <a:ea typeface="Source Sans Pro" panose="020B0503030403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ID" sz="2000" b="1" i="0" u="none" strike="noStrike" kern="1200" cap="none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tillium Web" panose="00000500000000000000" pitchFamily="2" charset="0"/>
                <a:ea typeface="Source Sans Pro" panose="020B0503030403020204" pitchFamily="34" charset="0"/>
              </a:rPr>
              <a:t>621</a:t>
            </a:r>
            <a:r>
              <a:rPr kumimoji="0" lang="en-ID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tillium Web" panose="00000500000000000000" pitchFamily="2" charset="0"/>
                <a:ea typeface="Source Sans Pro" panose="020B0503030403020204" pitchFamily="34" charset="0"/>
              </a:rPr>
              <a:t> </a:t>
            </a:r>
            <a:r>
              <a:rPr kumimoji="0" lang="en-ID" sz="1600" b="0" i="0" u="none" strike="noStrike" kern="1200" cap="none" spc="1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tillium Web" panose="00000500000000000000" pitchFamily="2" charset="0"/>
                <a:ea typeface="Source Sans Pro" panose="020B0503030403020204" pitchFamily="34" charset="0"/>
              </a:rPr>
              <a:t>Beschäftigte</a:t>
            </a:r>
            <a:endParaRPr kumimoji="0" lang="en-ID" sz="1600" b="0" i="0" u="none" strike="noStrike" kern="1200" cap="none" spc="1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tillium Web" panose="00000500000000000000" pitchFamily="2" charset="0"/>
              <a:ea typeface="Source Sans Pro" panose="020B0503030403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2000" b="0" i="0" dirty="0">
                <a:solidFill>
                  <a:schemeClr val="accent1"/>
                </a:solidFill>
                <a:effectLst/>
                <a:highlight>
                  <a:srgbClr val="FFFFFF"/>
                </a:highlight>
                <a:latin typeface="Titillium Web" pitchFamily="2" charset="77"/>
              </a:rPr>
              <a:t>~</a:t>
            </a:r>
            <a:r>
              <a:rPr kumimoji="0" lang="en-ID" sz="2000" b="1" i="0" u="none" strike="noStrike" kern="1200" cap="none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tillium Web" panose="00000500000000000000" pitchFamily="2" charset="0"/>
                <a:ea typeface="Source Sans Pro" panose="020B0503030403020204" pitchFamily="34" charset="0"/>
              </a:rPr>
              <a:t>3.300</a:t>
            </a:r>
            <a:r>
              <a:rPr kumimoji="0" lang="en-ID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tillium Web" panose="00000500000000000000" pitchFamily="2" charset="0"/>
                <a:ea typeface="Source Sans Pro" panose="020B0503030403020204" pitchFamily="34" charset="0"/>
              </a:rPr>
              <a:t> </a:t>
            </a:r>
            <a:r>
              <a:rPr kumimoji="0" lang="en-ID" sz="1600" b="0" i="0" u="none" strike="noStrike" kern="1200" cap="none" spc="100" normalizeH="0" baseline="0" noProof="0" dirty="0" err="1">
                <a:ln>
                  <a:noFill/>
                </a:ln>
                <a:effectLst/>
                <a:uLnTx/>
                <a:uFillTx/>
                <a:latin typeface="Titillium Web" panose="00000500000000000000" pitchFamily="2" charset="0"/>
                <a:ea typeface="Source Sans Pro" panose="020B0503030403020204" pitchFamily="34" charset="0"/>
              </a:rPr>
              <a:t>Studierende</a:t>
            </a:r>
            <a:r>
              <a:rPr kumimoji="0" lang="en-ID" sz="1600" b="0" i="0" u="none" strike="noStrike" kern="1200" cap="none" spc="100" normalizeH="0" baseline="0" noProof="0" dirty="0">
                <a:ln>
                  <a:noFill/>
                </a:ln>
                <a:effectLst/>
                <a:uLnTx/>
                <a:uFillTx/>
                <a:latin typeface="Titillium Web" panose="00000500000000000000" pitchFamily="2" charset="0"/>
                <a:ea typeface="Source Sans Pro" panose="020B0503030403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 Web" panose="00000500000000000000" pitchFamily="2" charset="0"/>
              <a:ea typeface="Source Sans Pro" panose="020B0503030403020204" pitchFamily="34" charset="0"/>
            </a:endParaRP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AA1C425-D0A3-C80A-1AD5-BBCAB2D67AF2}"/>
              </a:ext>
            </a:extLst>
          </p:cNvPr>
          <p:cNvSpPr/>
          <p:nvPr/>
        </p:nvSpPr>
        <p:spPr>
          <a:xfrm>
            <a:off x="2423331" y="5337437"/>
            <a:ext cx="289731" cy="18792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E6C736-3482-084E-9A93-16187F0727F1}"/>
              </a:ext>
            </a:extLst>
          </p:cNvPr>
          <p:cNvSpPr txBox="1"/>
          <p:nvPr/>
        </p:nvSpPr>
        <p:spPr>
          <a:xfrm>
            <a:off x="1412218" y="589061"/>
            <a:ext cx="426270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tillium Web" panose="00000500000000000000" pitchFamily="2" charset="0"/>
                <a:cs typeface="Space Grotesk" pitchFamily="2" charset="0"/>
              </a:rPr>
              <a:t>FACTS &amp; FIGURES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F05B21-2A44-CB48-A572-7E6977A075F8}"/>
              </a:ext>
            </a:extLst>
          </p:cNvPr>
          <p:cNvSpPr/>
          <p:nvPr/>
        </p:nvSpPr>
        <p:spPr>
          <a:xfrm>
            <a:off x="10632476" y="248673"/>
            <a:ext cx="1114053" cy="373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692E98-CB21-B747-9E31-0FA941E60309}"/>
              </a:ext>
            </a:extLst>
          </p:cNvPr>
          <p:cNvSpPr txBox="1"/>
          <p:nvPr/>
        </p:nvSpPr>
        <p:spPr>
          <a:xfrm>
            <a:off x="10582695" y="302740"/>
            <a:ext cx="12538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30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tillium Web" pitchFamily="2" charset="77"/>
                <a:cs typeface="Space Grotesk" pitchFamily="2" charset="0"/>
              </a:rPr>
              <a:t>TH WILDAU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E6C736-3482-084E-9A93-16187F0727F1}"/>
              </a:ext>
            </a:extLst>
          </p:cNvPr>
          <p:cNvSpPr txBox="1"/>
          <p:nvPr/>
        </p:nvSpPr>
        <p:spPr>
          <a:xfrm>
            <a:off x="3248232" y="3682603"/>
            <a:ext cx="9172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pace Grotesk" pitchFamily="2" charset="0"/>
                <a:cs typeface="Space Grotesk" pitchFamily="2" charset="0"/>
              </a:rPr>
              <a:t>WI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E6C736-3482-084E-9A93-16187F0727F1}"/>
              </a:ext>
            </a:extLst>
          </p:cNvPr>
          <p:cNvSpPr txBox="1"/>
          <p:nvPr/>
        </p:nvSpPr>
        <p:spPr>
          <a:xfrm>
            <a:off x="3248232" y="4332297"/>
            <a:ext cx="9428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pace Grotesk" pitchFamily="2" charset="0"/>
                <a:cs typeface="Space Grotesk" pitchFamily="2" charset="0"/>
              </a:rPr>
              <a:t>LD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E6C736-3482-084E-9A93-16187F0727F1}"/>
              </a:ext>
            </a:extLst>
          </p:cNvPr>
          <p:cNvSpPr txBox="1"/>
          <p:nvPr/>
        </p:nvSpPr>
        <p:spPr>
          <a:xfrm>
            <a:off x="3215280" y="4952717"/>
            <a:ext cx="9989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pace Grotesk" pitchFamily="2" charset="0"/>
                <a:cs typeface="Space Grotesk" pitchFamily="2" charset="0"/>
              </a:rPr>
              <a:t>AU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E6C736-3482-084E-9A93-16187F0727F1}"/>
              </a:ext>
            </a:extLst>
          </p:cNvPr>
          <p:cNvSpPr txBox="1"/>
          <p:nvPr/>
        </p:nvSpPr>
        <p:spPr>
          <a:xfrm>
            <a:off x="341091" y="1666331"/>
            <a:ext cx="963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pc="300" dirty="0">
                <a:solidFill>
                  <a:srgbClr val="FFC000"/>
                </a:solidFill>
                <a:latin typeface="Space Grotesk" pitchFamily="2" charset="0"/>
                <a:cs typeface="Space Grotesk" pitchFamily="2" charset="0"/>
              </a:rPr>
              <a:t>TH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pace Grotesk" pitchFamily="2" charset="0"/>
              <a:cs typeface="Space Grotesk" pitchFamily="2" charset="0"/>
            </a:endParaRPr>
          </a:p>
        </p:txBody>
      </p:sp>
      <p:sp>
        <p:nvSpPr>
          <p:cNvPr id="39" name="Rectangle 22">
            <a:extLst>
              <a:ext uri="{FF2B5EF4-FFF2-40B4-BE49-F238E27FC236}">
                <a16:creationId xmlns:a16="http://schemas.microsoft.com/office/drawing/2014/main" id="{9D7CBED6-A029-423D-98D7-50EC67C7CAE0}"/>
              </a:ext>
            </a:extLst>
          </p:cNvPr>
          <p:cNvSpPr/>
          <p:nvPr/>
        </p:nvSpPr>
        <p:spPr>
          <a:xfrm>
            <a:off x="-7640" y="720352"/>
            <a:ext cx="1184235" cy="30096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hteck">
            <a:extLst>
              <a:ext uri="{FF2B5EF4-FFF2-40B4-BE49-F238E27FC236}">
                <a16:creationId xmlns:a16="http://schemas.microsoft.com/office/drawing/2014/main" id="{3977C39E-3128-0640-BEA1-1677F54EF6A5}"/>
              </a:ext>
            </a:extLst>
          </p:cNvPr>
          <p:cNvSpPr/>
          <p:nvPr/>
        </p:nvSpPr>
        <p:spPr>
          <a:xfrm>
            <a:off x="6060868" y="4725658"/>
            <a:ext cx="6137980" cy="188366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100000"/>
              </a:lnSpc>
              <a:defRPr sz="3000" baseline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/>
          </a:p>
        </p:txBody>
      </p:sp>
      <p:pic>
        <p:nvPicPr>
          <p:cNvPr id="27" name="Grafik 2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2F6DCA20-512F-774F-895C-9DE72DEDDC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869"/>
          <a:stretch/>
        </p:blipFill>
        <p:spPr>
          <a:xfrm>
            <a:off x="10467649" y="4924643"/>
            <a:ext cx="1612173" cy="1392337"/>
          </a:xfrm>
          <a:prstGeom prst="rect">
            <a:avLst/>
          </a:prstGeom>
          <a:ln w="3175">
            <a:noFill/>
          </a:ln>
        </p:spPr>
      </p:pic>
      <p:pic>
        <p:nvPicPr>
          <p:cNvPr id="29" name="Picture 2" descr="Landkarte:  Europa, Berlin">
            <a:extLst>
              <a:ext uri="{FF2B5EF4-FFF2-40B4-BE49-F238E27FC236}">
                <a16:creationId xmlns:a16="http://schemas.microsoft.com/office/drawing/2014/main" id="{AC54CF26-3B9A-FC44-B4DA-BAD2CED89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703" y="4255358"/>
            <a:ext cx="3437982" cy="193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9">
            <a:extLst>
              <a:ext uri="{FF2B5EF4-FFF2-40B4-BE49-F238E27FC236}">
                <a16:creationId xmlns:a16="http://schemas.microsoft.com/office/drawing/2014/main" id="{2186021C-5193-194C-B93F-A4DF271D8ED7}"/>
              </a:ext>
            </a:extLst>
          </p:cNvPr>
          <p:cNvSpPr/>
          <p:nvPr/>
        </p:nvSpPr>
        <p:spPr>
          <a:xfrm>
            <a:off x="848695" y="5262142"/>
            <a:ext cx="2214160" cy="10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050" b="0" i="0" u="none" strike="noStrike" kern="1200" cap="none" spc="100" normalizeH="0" baseline="0" noProof="0" dirty="0">
                <a:ln>
                  <a:noFill/>
                </a:ln>
                <a:effectLst/>
                <a:uLnTx/>
                <a:uFillTx/>
                <a:latin typeface="Titillium Web" panose="00000500000000000000" pitchFamily="2" charset="0"/>
                <a:ea typeface="Source Sans Pro" panose="020B0503030403020204" pitchFamily="34" charset="0"/>
              </a:rPr>
              <a:t>Zwei Fachbereiche: WIR (Wirtschaft, Informatik, Recht) und INW (Ingenieur- und Naturwissenschaften)</a:t>
            </a:r>
          </a:p>
        </p:txBody>
      </p:sp>
    </p:spTree>
    <p:extLst>
      <p:ext uri="{BB962C8B-B14F-4D97-AF65-F5344CB8AC3E}">
        <p14:creationId xmlns:p14="http://schemas.microsoft.com/office/powerpoint/2010/main" val="2001481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EA179E44-9937-2D26-8D90-E33FABCE5F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" t="46126" r="6692" b="29900"/>
          <a:stretch/>
        </p:blipFill>
        <p:spPr>
          <a:xfrm>
            <a:off x="0" y="-335"/>
            <a:ext cx="12192000" cy="2095500"/>
          </a:xfrm>
        </p:spPr>
      </p:pic>
      <p:sp>
        <p:nvSpPr>
          <p:cNvPr id="5" name="TextBox 4"/>
          <p:cNvSpPr txBox="1"/>
          <p:nvPr/>
        </p:nvSpPr>
        <p:spPr>
          <a:xfrm>
            <a:off x="6180396" y="2178493"/>
            <a:ext cx="5323385" cy="507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</a:rPr>
              <a:t>Opp(</a:t>
            </a:r>
            <a:r>
              <a:rPr lang="en-US" sz="32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</a:rPr>
              <a:t>ortunity</a:t>
            </a:r>
            <a:r>
              <a:rPr lang="en-US" sz="32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</a:rPr>
              <a:t>):Lab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31350" y="2686203"/>
            <a:ext cx="4972431" cy="729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400" dirty="0">
                <a:latin typeface="Titillium Web" pitchFamily="2" charset="77"/>
              </a:rPr>
              <a:t>Ermöglicht es, Angehörigen der Hochschule mit unterschiedlichen Hintergründen und Zielen, flexibel in einer offenen Raumstruktur zu arbeiten.</a:t>
            </a:r>
            <a:endParaRPr lang="de-DE" sz="1400" b="1" dirty="0">
              <a:latin typeface="Titillium Web" pitchFamily="2" charset="77"/>
            </a:endParaRPr>
          </a:p>
        </p:txBody>
      </p:sp>
      <p:sp>
        <p:nvSpPr>
          <p:cNvPr id="25" name="Shape 5412"/>
          <p:cNvSpPr/>
          <p:nvPr/>
        </p:nvSpPr>
        <p:spPr>
          <a:xfrm>
            <a:off x="6115004" y="2765902"/>
            <a:ext cx="304760" cy="253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6" h="21600" extrusionOk="0">
                <a:moveTo>
                  <a:pt x="18225" y="17117"/>
                </a:moveTo>
                <a:cubicBezTo>
                  <a:pt x="18225" y="19562"/>
                  <a:pt x="16537" y="21600"/>
                  <a:pt x="14512" y="21600"/>
                </a:cubicBezTo>
                <a:cubicBezTo>
                  <a:pt x="3713" y="21600"/>
                  <a:pt x="3713" y="21600"/>
                  <a:pt x="3713" y="21600"/>
                </a:cubicBezTo>
                <a:cubicBezTo>
                  <a:pt x="1688" y="21600"/>
                  <a:pt x="0" y="19562"/>
                  <a:pt x="0" y="17117"/>
                </a:cubicBezTo>
                <a:cubicBezTo>
                  <a:pt x="0" y="4075"/>
                  <a:pt x="0" y="4075"/>
                  <a:pt x="0" y="4075"/>
                </a:cubicBezTo>
                <a:cubicBezTo>
                  <a:pt x="0" y="1630"/>
                  <a:pt x="1688" y="0"/>
                  <a:pt x="3713" y="0"/>
                </a:cubicBezTo>
                <a:cubicBezTo>
                  <a:pt x="14512" y="0"/>
                  <a:pt x="14512" y="0"/>
                  <a:pt x="14512" y="0"/>
                </a:cubicBezTo>
                <a:cubicBezTo>
                  <a:pt x="14850" y="0"/>
                  <a:pt x="15525" y="0"/>
                  <a:pt x="15862" y="0"/>
                </a:cubicBezTo>
                <a:cubicBezTo>
                  <a:pt x="16200" y="408"/>
                  <a:pt x="16200" y="408"/>
                  <a:pt x="16200" y="408"/>
                </a:cubicBezTo>
                <a:cubicBezTo>
                  <a:pt x="16200" y="815"/>
                  <a:pt x="16200" y="815"/>
                  <a:pt x="16200" y="815"/>
                </a:cubicBezTo>
                <a:cubicBezTo>
                  <a:pt x="15525" y="1630"/>
                  <a:pt x="15525" y="1630"/>
                  <a:pt x="15525" y="1630"/>
                </a:cubicBezTo>
                <a:cubicBezTo>
                  <a:pt x="15525" y="2038"/>
                  <a:pt x="15187" y="2038"/>
                  <a:pt x="15187" y="2038"/>
                </a:cubicBezTo>
                <a:cubicBezTo>
                  <a:pt x="15187" y="2038"/>
                  <a:pt x="15187" y="2038"/>
                  <a:pt x="15187" y="2038"/>
                </a:cubicBezTo>
                <a:cubicBezTo>
                  <a:pt x="14850" y="1630"/>
                  <a:pt x="14850" y="1630"/>
                  <a:pt x="14512" y="1630"/>
                </a:cubicBezTo>
                <a:cubicBezTo>
                  <a:pt x="3713" y="1630"/>
                  <a:pt x="3713" y="1630"/>
                  <a:pt x="3713" y="1630"/>
                </a:cubicBezTo>
                <a:cubicBezTo>
                  <a:pt x="2700" y="1630"/>
                  <a:pt x="1688" y="2853"/>
                  <a:pt x="1688" y="4075"/>
                </a:cubicBezTo>
                <a:cubicBezTo>
                  <a:pt x="1688" y="17117"/>
                  <a:pt x="1688" y="17117"/>
                  <a:pt x="1688" y="17117"/>
                </a:cubicBezTo>
                <a:cubicBezTo>
                  <a:pt x="1688" y="18340"/>
                  <a:pt x="2700" y="19562"/>
                  <a:pt x="3713" y="19562"/>
                </a:cubicBezTo>
                <a:cubicBezTo>
                  <a:pt x="14512" y="19562"/>
                  <a:pt x="14512" y="19562"/>
                  <a:pt x="14512" y="19562"/>
                </a:cubicBezTo>
                <a:cubicBezTo>
                  <a:pt x="15525" y="19562"/>
                  <a:pt x="16537" y="18340"/>
                  <a:pt x="16537" y="17117"/>
                </a:cubicBezTo>
                <a:cubicBezTo>
                  <a:pt x="16537" y="13042"/>
                  <a:pt x="16537" y="13042"/>
                  <a:pt x="16537" y="13042"/>
                </a:cubicBezTo>
                <a:cubicBezTo>
                  <a:pt x="16537" y="13042"/>
                  <a:pt x="16537" y="13042"/>
                  <a:pt x="16537" y="13042"/>
                </a:cubicBezTo>
                <a:cubicBezTo>
                  <a:pt x="17550" y="11819"/>
                  <a:pt x="17550" y="11819"/>
                  <a:pt x="17550" y="11819"/>
                </a:cubicBezTo>
                <a:cubicBezTo>
                  <a:pt x="17550" y="11819"/>
                  <a:pt x="17550" y="11819"/>
                  <a:pt x="17887" y="11819"/>
                </a:cubicBezTo>
                <a:cubicBezTo>
                  <a:pt x="17887" y="11819"/>
                  <a:pt x="17887" y="11819"/>
                  <a:pt x="17887" y="11819"/>
                </a:cubicBezTo>
                <a:cubicBezTo>
                  <a:pt x="18225" y="11819"/>
                  <a:pt x="18225" y="12226"/>
                  <a:pt x="18225" y="12226"/>
                </a:cubicBezTo>
                <a:lnTo>
                  <a:pt x="18225" y="17117"/>
                </a:lnTo>
                <a:close/>
                <a:moveTo>
                  <a:pt x="10800" y="17117"/>
                </a:moveTo>
                <a:cubicBezTo>
                  <a:pt x="10463" y="17932"/>
                  <a:pt x="9788" y="17932"/>
                  <a:pt x="9113" y="17117"/>
                </a:cubicBezTo>
                <a:cubicBezTo>
                  <a:pt x="3713" y="10596"/>
                  <a:pt x="3713" y="10596"/>
                  <a:pt x="3713" y="10596"/>
                </a:cubicBezTo>
                <a:cubicBezTo>
                  <a:pt x="3375" y="10189"/>
                  <a:pt x="3375" y="9374"/>
                  <a:pt x="3713" y="8966"/>
                </a:cubicBezTo>
                <a:cubicBezTo>
                  <a:pt x="5063" y="7336"/>
                  <a:pt x="5063" y="7336"/>
                  <a:pt x="5063" y="7336"/>
                </a:cubicBezTo>
                <a:cubicBezTo>
                  <a:pt x="5400" y="6521"/>
                  <a:pt x="6075" y="6521"/>
                  <a:pt x="6750" y="7336"/>
                </a:cubicBezTo>
                <a:cubicBezTo>
                  <a:pt x="10125" y="11004"/>
                  <a:pt x="10125" y="11004"/>
                  <a:pt x="10125" y="11004"/>
                </a:cubicBezTo>
                <a:cubicBezTo>
                  <a:pt x="18225" y="1223"/>
                  <a:pt x="18225" y="1223"/>
                  <a:pt x="18225" y="1223"/>
                </a:cubicBezTo>
                <a:cubicBezTo>
                  <a:pt x="18562" y="815"/>
                  <a:pt x="19237" y="815"/>
                  <a:pt x="19575" y="1223"/>
                </a:cubicBezTo>
                <a:cubicBezTo>
                  <a:pt x="21262" y="2853"/>
                  <a:pt x="21262" y="2853"/>
                  <a:pt x="21262" y="2853"/>
                </a:cubicBezTo>
                <a:cubicBezTo>
                  <a:pt x="21600" y="3260"/>
                  <a:pt x="21600" y="4075"/>
                  <a:pt x="21262" y="4483"/>
                </a:cubicBezTo>
                <a:lnTo>
                  <a:pt x="10800" y="17117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>
              <a:solidFill>
                <a:schemeClr val="accent1"/>
              </a:solidFill>
              <a:latin typeface="Titillium Web" pitchFamily="2" charset="77"/>
            </a:endParaRPr>
          </a:p>
        </p:txBody>
      </p:sp>
      <p:sp>
        <p:nvSpPr>
          <p:cNvPr id="3" name="Rechteck">
            <a:extLst>
              <a:ext uri="{FF2B5EF4-FFF2-40B4-BE49-F238E27FC236}">
                <a16:creationId xmlns:a16="http://schemas.microsoft.com/office/drawing/2014/main" id="{8EB53F3B-3F37-00D2-875E-283E63F1E28A}"/>
              </a:ext>
            </a:extLst>
          </p:cNvPr>
          <p:cNvSpPr/>
          <p:nvPr/>
        </p:nvSpPr>
        <p:spPr bwMode="auto">
          <a:xfrm>
            <a:off x="0" y="-335"/>
            <a:ext cx="12192000" cy="2095500"/>
          </a:xfrm>
          <a:prstGeom prst="rect">
            <a:avLst/>
          </a:pr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sz="1500" b="0" i="0" u="none" strike="noStrike" cap="none" spc="0">
              <a:ln>
                <a:noFill/>
              </a:ln>
              <a:solidFill>
                <a:srgbClr val="FFFFFF"/>
              </a:solidFill>
              <a:latin typeface="Helvetica Neue Medium"/>
            </a:endParaRPr>
          </a:p>
        </p:txBody>
      </p:sp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13DCEE44-3558-4977-A6CD-181CBDC5FA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4475" r="16517" b="11357"/>
          <a:stretch/>
        </p:blipFill>
        <p:spPr>
          <a:xfrm>
            <a:off x="610314" y="1352550"/>
            <a:ext cx="4780134" cy="3448050"/>
          </a:xfrm>
          <a:solidFill>
            <a:schemeClr val="bg1">
              <a:lumMod val="75000"/>
            </a:schemeClr>
          </a:solidFill>
        </p:spPr>
      </p:pic>
      <p:grpSp>
        <p:nvGrpSpPr>
          <p:cNvPr id="13" name="Group 12"/>
          <p:cNvGrpSpPr/>
          <p:nvPr/>
        </p:nvGrpSpPr>
        <p:grpSpPr>
          <a:xfrm>
            <a:off x="1337824" y="4255921"/>
            <a:ext cx="951016" cy="951016"/>
            <a:chOff x="8965055" y="9053930"/>
            <a:chExt cx="1902279" cy="1902279"/>
          </a:xfrm>
        </p:grpSpPr>
        <p:grpSp>
          <p:nvGrpSpPr>
            <p:cNvPr id="14" name="Group 13"/>
            <p:cNvGrpSpPr/>
            <p:nvPr/>
          </p:nvGrpSpPr>
          <p:grpSpPr>
            <a:xfrm>
              <a:off x="8965055" y="9053930"/>
              <a:ext cx="1902279" cy="1902279"/>
              <a:chOff x="8965055" y="9053930"/>
              <a:chExt cx="1902279" cy="1902279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8965055" y="9053930"/>
                <a:ext cx="1902279" cy="1902279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accent1"/>
                  </a:solidFill>
                  <a:latin typeface="Titillium Web" pitchFamily="2" charset="77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9101386" y="9190261"/>
                <a:ext cx="1629618" cy="1629618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  <a:effectLst>
                <a:outerShdw blurRad="1066800" dist="50800" dir="5400000" sx="97000" sy="97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accent1"/>
                  </a:solidFill>
                  <a:latin typeface="Titillium Web" pitchFamily="2" charset="77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9244749" y="9333624"/>
                <a:ext cx="1342892" cy="1342892"/>
              </a:xfrm>
              <a:prstGeom prst="ellipse">
                <a:avLst/>
              </a:pr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solidFill>
                    <a:schemeClr val="accent1"/>
                  </a:solidFill>
                  <a:latin typeface="Titillium Web" pitchFamily="2" charset="77"/>
                </a:endParaRPr>
              </a:p>
            </p:txBody>
          </p:sp>
        </p:grpSp>
        <p:sp>
          <p:nvSpPr>
            <p:cNvPr id="15" name="Shape 5508"/>
            <p:cNvSpPr/>
            <p:nvPr/>
          </p:nvSpPr>
          <p:spPr>
            <a:xfrm rot="2700000">
              <a:off x="9672296" y="9763660"/>
              <a:ext cx="487796" cy="482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20" y="18240"/>
                  </a:moveTo>
                  <a:cubicBezTo>
                    <a:pt x="18240" y="21120"/>
                    <a:pt x="18240" y="21120"/>
                    <a:pt x="18240" y="21120"/>
                  </a:cubicBezTo>
                  <a:cubicBezTo>
                    <a:pt x="18240" y="21120"/>
                    <a:pt x="17760" y="21600"/>
                    <a:pt x="17280" y="21600"/>
                  </a:cubicBezTo>
                  <a:cubicBezTo>
                    <a:pt x="16800" y="21600"/>
                    <a:pt x="16320" y="21120"/>
                    <a:pt x="15840" y="21120"/>
                  </a:cubicBezTo>
                  <a:cubicBezTo>
                    <a:pt x="10560" y="15360"/>
                    <a:pt x="10560" y="15360"/>
                    <a:pt x="10560" y="15360"/>
                  </a:cubicBezTo>
                  <a:cubicBezTo>
                    <a:pt x="5280" y="21120"/>
                    <a:pt x="5280" y="21120"/>
                    <a:pt x="5280" y="21120"/>
                  </a:cubicBezTo>
                  <a:cubicBezTo>
                    <a:pt x="4800" y="21120"/>
                    <a:pt x="4320" y="21600"/>
                    <a:pt x="3840" y="21600"/>
                  </a:cubicBezTo>
                  <a:cubicBezTo>
                    <a:pt x="3360" y="21600"/>
                    <a:pt x="3360" y="21120"/>
                    <a:pt x="2880" y="21120"/>
                  </a:cubicBezTo>
                  <a:cubicBezTo>
                    <a:pt x="480" y="18240"/>
                    <a:pt x="480" y="18240"/>
                    <a:pt x="480" y="18240"/>
                  </a:cubicBezTo>
                  <a:cubicBezTo>
                    <a:pt x="0" y="18240"/>
                    <a:pt x="0" y="17760"/>
                    <a:pt x="0" y="17280"/>
                  </a:cubicBezTo>
                  <a:cubicBezTo>
                    <a:pt x="0" y="16800"/>
                    <a:pt x="0" y="16320"/>
                    <a:pt x="480" y="15840"/>
                  </a:cubicBezTo>
                  <a:cubicBezTo>
                    <a:pt x="5760" y="10560"/>
                    <a:pt x="5760" y="10560"/>
                    <a:pt x="5760" y="10560"/>
                  </a:cubicBezTo>
                  <a:cubicBezTo>
                    <a:pt x="480" y="5280"/>
                    <a:pt x="480" y="5280"/>
                    <a:pt x="480" y="5280"/>
                  </a:cubicBezTo>
                  <a:cubicBezTo>
                    <a:pt x="0" y="4800"/>
                    <a:pt x="0" y="4320"/>
                    <a:pt x="0" y="3840"/>
                  </a:cubicBezTo>
                  <a:cubicBezTo>
                    <a:pt x="0" y="3360"/>
                    <a:pt x="0" y="2880"/>
                    <a:pt x="480" y="2880"/>
                  </a:cubicBezTo>
                  <a:cubicBezTo>
                    <a:pt x="2880" y="480"/>
                    <a:pt x="2880" y="480"/>
                    <a:pt x="2880" y="480"/>
                  </a:cubicBezTo>
                  <a:cubicBezTo>
                    <a:pt x="3360" y="0"/>
                    <a:pt x="3360" y="0"/>
                    <a:pt x="3840" y="0"/>
                  </a:cubicBezTo>
                  <a:cubicBezTo>
                    <a:pt x="4320" y="0"/>
                    <a:pt x="4800" y="0"/>
                    <a:pt x="5280" y="480"/>
                  </a:cubicBezTo>
                  <a:cubicBezTo>
                    <a:pt x="10560" y="5760"/>
                    <a:pt x="10560" y="5760"/>
                    <a:pt x="10560" y="5760"/>
                  </a:cubicBezTo>
                  <a:cubicBezTo>
                    <a:pt x="15840" y="480"/>
                    <a:pt x="15840" y="480"/>
                    <a:pt x="15840" y="480"/>
                  </a:cubicBezTo>
                  <a:cubicBezTo>
                    <a:pt x="16320" y="0"/>
                    <a:pt x="16800" y="0"/>
                    <a:pt x="17280" y="0"/>
                  </a:cubicBezTo>
                  <a:cubicBezTo>
                    <a:pt x="17760" y="0"/>
                    <a:pt x="18240" y="0"/>
                    <a:pt x="18240" y="480"/>
                  </a:cubicBezTo>
                  <a:cubicBezTo>
                    <a:pt x="21120" y="2880"/>
                    <a:pt x="21120" y="2880"/>
                    <a:pt x="21120" y="2880"/>
                  </a:cubicBezTo>
                  <a:cubicBezTo>
                    <a:pt x="21120" y="2880"/>
                    <a:pt x="21600" y="3360"/>
                    <a:pt x="21600" y="3840"/>
                  </a:cubicBezTo>
                  <a:cubicBezTo>
                    <a:pt x="21600" y="4320"/>
                    <a:pt x="21120" y="4800"/>
                    <a:pt x="21120" y="5280"/>
                  </a:cubicBezTo>
                  <a:cubicBezTo>
                    <a:pt x="15360" y="10560"/>
                    <a:pt x="15360" y="10560"/>
                    <a:pt x="15360" y="10560"/>
                  </a:cubicBezTo>
                  <a:cubicBezTo>
                    <a:pt x="21120" y="15840"/>
                    <a:pt x="21120" y="15840"/>
                    <a:pt x="21120" y="15840"/>
                  </a:cubicBezTo>
                  <a:cubicBezTo>
                    <a:pt x="21120" y="16320"/>
                    <a:pt x="21600" y="16800"/>
                    <a:pt x="21600" y="17280"/>
                  </a:cubicBezTo>
                  <a:cubicBezTo>
                    <a:pt x="21600" y="17760"/>
                    <a:pt x="21120" y="18240"/>
                    <a:pt x="21120" y="1824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>
              <a:defPPr>
                <a:defRPr lang="en-US"/>
              </a:defPPr>
              <a:lvl1pPr marL="0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446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891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337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783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2229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6674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1120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5566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>
                <a:solidFill>
                  <a:schemeClr val="accent1"/>
                </a:solidFill>
                <a:latin typeface="Titillium Web" pitchFamily="2" charset="77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300192" y="5276609"/>
            <a:ext cx="2627764" cy="1161899"/>
            <a:chOff x="5229622" y="9880937"/>
            <a:chExt cx="5256212" cy="2324100"/>
          </a:xfrm>
        </p:grpSpPr>
        <p:sp>
          <p:nvSpPr>
            <p:cNvPr id="19" name="Freeform 18"/>
            <p:cNvSpPr/>
            <p:nvPr/>
          </p:nvSpPr>
          <p:spPr>
            <a:xfrm>
              <a:off x="5229622" y="9880937"/>
              <a:ext cx="5256212" cy="2324100"/>
            </a:xfrm>
            <a:custGeom>
              <a:avLst/>
              <a:gdLst>
                <a:gd name="connsiteX0" fmla="*/ 330207 w 5256212"/>
                <a:gd name="connsiteY0" fmla="*/ 2324100 h 2324100"/>
                <a:gd name="connsiteX1" fmla="*/ 4926004 w 5256212"/>
                <a:gd name="connsiteY1" fmla="*/ 2324100 h 2324100"/>
                <a:gd name="connsiteX2" fmla="*/ 5256212 w 5256212"/>
                <a:gd name="connsiteY2" fmla="*/ 1993893 h 2324100"/>
                <a:gd name="connsiteX3" fmla="*/ 5256212 w 5256212"/>
                <a:gd name="connsiteY3" fmla="*/ 673107 h 2324100"/>
                <a:gd name="connsiteX4" fmla="*/ 4926004 w 5256212"/>
                <a:gd name="connsiteY4" fmla="*/ 342900 h 2324100"/>
                <a:gd name="connsiteX5" fmla="*/ 1221422 w 5256212"/>
                <a:gd name="connsiteY5" fmla="*/ 342900 h 2324100"/>
                <a:gd name="connsiteX6" fmla="*/ 1022540 w 5256212"/>
                <a:gd name="connsiteY6" fmla="*/ 0 h 2324100"/>
                <a:gd name="connsiteX7" fmla="*/ 823658 w 5256212"/>
                <a:gd name="connsiteY7" fmla="*/ 342900 h 2324100"/>
                <a:gd name="connsiteX8" fmla="*/ 330207 w 5256212"/>
                <a:gd name="connsiteY8" fmla="*/ 342900 h 2324100"/>
                <a:gd name="connsiteX9" fmla="*/ 0 w 5256212"/>
                <a:gd name="connsiteY9" fmla="*/ 673107 h 2324100"/>
                <a:gd name="connsiteX10" fmla="*/ 0 w 5256212"/>
                <a:gd name="connsiteY10" fmla="*/ 1993893 h 2324100"/>
                <a:gd name="connsiteX11" fmla="*/ 330207 w 5256212"/>
                <a:gd name="connsiteY11" fmla="*/ 2324100 h 232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56212" h="2324100">
                  <a:moveTo>
                    <a:pt x="330207" y="2324100"/>
                  </a:moveTo>
                  <a:lnTo>
                    <a:pt x="4926004" y="2324100"/>
                  </a:lnTo>
                  <a:cubicBezTo>
                    <a:pt x="5108372" y="2324100"/>
                    <a:pt x="5256212" y="2176261"/>
                    <a:pt x="5256212" y="1993893"/>
                  </a:cubicBezTo>
                  <a:lnTo>
                    <a:pt x="5256212" y="673107"/>
                  </a:lnTo>
                  <a:cubicBezTo>
                    <a:pt x="5256212" y="490739"/>
                    <a:pt x="5108372" y="342900"/>
                    <a:pt x="4926004" y="342900"/>
                  </a:cubicBezTo>
                  <a:lnTo>
                    <a:pt x="1221422" y="342900"/>
                  </a:lnTo>
                  <a:lnTo>
                    <a:pt x="1022540" y="0"/>
                  </a:lnTo>
                  <a:lnTo>
                    <a:pt x="823658" y="342900"/>
                  </a:lnTo>
                  <a:lnTo>
                    <a:pt x="330207" y="342900"/>
                  </a:lnTo>
                  <a:cubicBezTo>
                    <a:pt x="147839" y="342900"/>
                    <a:pt x="0" y="490739"/>
                    <a:pt x="0" y="673107"/>
                  </a:cubicBezTo>
                  <a:lnTo>
                    <a:pt x="0" y="1993893"/>
                  </a:lnTo>
                  <a:cubicBezTo>
                    <a:pt x="0" y="2176261"/>
                    <a:pt x="147839" y="2324100"/>
                    <a:pt x="330207" y="2324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7620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Titillium Web" pitchFamily="2" charset="77"/>
              </a:endParaRPr>
            </a:p>
          </p:txBody>
        </p:sp>
        <p:sp>
          <p:nvSpPr>
            <p:cNvPr id="20" name="TextBox 142"/>
            <p:cNvSpPr txBox="1"/>
            <p:nvPr/>
          </p:nvSpPr>
          <p:spPr>
            <a:xfrm flipH="1">
              <a:off x="5779102" y="11099785"/>
              <a:ext cx="4706730" cy="7603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tillium Web" pitchFamily="2" charset="77"/>
                </a:rPr>
                <a:t>ein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tillium Web" pitchFamily="2" charset="77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tillium Web" pitchFamily="2" charset="77"/>
                </a:rPr>
                <a:t>Arbeits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tillium Web" pitchFamily="2" charset="77"/>
                </a:rPr>
                <a:t>- und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tillium Web" pitchFamily="2" charset="77"/>
                </a:rPr>
                <a:t>Sozialraum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tillium Web" pitchFamily="2" charset="77"/>
                </a:rPr>
                <a:t>, der auf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tillium Web" pitchFamily="2" charset="77"/>
                </a:rPr>
                <a:t>Coworkingprinzipien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tillium Web" pitchFamily="2" charset="77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tillium Web" pitchFamily="2" charset="77"/>
                </a:rPr>
                <a:t>beruht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 Web" pitchFamily="2" charset="77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5779104" y="10545715"/>
              <a:ext cx="1891790" cy="55407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tillium Web" pitchFamily="2" charset="77"/>
                </a:rPr>
                <a:t>Opp:Lab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tillium Web" pitchFamily="2" charset="77"/>
                </a:rPr>
                <a:t> -</a:t>
              </a:r>
            </a:p>
          </p:txBody>
        </p:sp>
      </p:grpSp>
      <p:sp>
        <p:nvSpPr>
          <p:cNvPr id="8" name="TextBox 23">
            <a:extLst>
              <a:ext uri="{FF2B5EF4-FFF2-40B4-BE49-F238E27FC236}">
                <a16:creationId xmlns:a16="http://schemas.microsoft.com/office/drawing/2014/main" id="{AF6A75F5-0BFA-C47B-32AA-7D7D6D03B098}"/>
              </a:ext>
            </a:extLst>
          </p:cNvPr>
          <p:cNvSpPr txBox="1"/>
          <p:nvPr/>
        </p:nvSpPr>
        <p:spPr>
          <a:xfrm>
            <a:off x="6531350" y="3471780"/>
            <a:ext cx="5663952" cy="23822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  <a:spcAft>
                <a:spcPts val="200"/>
              </a:spcAft>
            </a:pPr>
            <a:r>
              <a:rPr lang="de-DE" sz="1400" dirty="0">
                <a:latin typeface="Titillium Web" pitchFamily="2" charset="77"/>
              </a:rPr>
              <a:t>Zu den aktuellen Formaten &amp; Nutzungsszenarien gehören: </a:t>
            </a:r>
          </a:p>
          <a:p>
            <a:pPr marL="292100" indent="-292100">
              <a:lnSpc>
                <a:spcPct val="114000"/>
              </a:lnSpc>
              <a:spcAft>
                <a:spcPts val="200"/>
              </a:spcAft>
              <a:buFont typeface="Wingdings" pitchFamily="2" charset="2"/>
              <a:buChar char="§"/>
            </a:pPr>
            <a:r>
              <a:rPr lang="de-DE" sz="1400" b="1" dirty="0" err="1">
                <a:latin typeface="Titillium Web" pitchFamily="2" charset="77"/>
              </a:rPr>
              <a:t>Walk</a:t>
            </a:r>
            <a:r>
              <a:rPr lang="de-DE" sz="1400" b="1" dirty="0">
                <a:latin typeface="Titillium Web" pitchFamily="2" charset="77"/>
              </a:rPr>
              <a:t> In Days </a:t>
            </a:r>
            <a:r>
              <a:rPr lang="de-DE" sz="1400" dirty="0">
                <a:latin typeface="Titillium Web" pitchFamily="2" charset="77"/>
              </a:rPr>
              <a:t>(2x Woche)</a:t>
            </a:r>
          </a:p>
          <a:p>
            <a:pPr marL="292100" indent="-292100">
              <a:lnSpc>
                <a:spcPct val="114000"/>
              </a:lnSpc>
              <a:spcAft>
                <a:spcPts val="200"/>
              </a:spcAft>
              <a:buFont typeface="Wingdings" pitchFamily="2" charset="2"/>
              <a:buChar char="§"/>
            </a:pPr>
            <a:r>
              <a:rPr lang="de-DE" sz="1400" b="1" dirty="0" err="1">
                <a:latin typeface="Titillium Web" pitchFamily="2" charset="77"/>
              </a:rPr>
              <a:t>Method</a:t>
            </a:r>
            <a:r>
              <a:rPr lang="de-DE" sz="1400" b="1" dirty="0">
                <a:latin typeface="Titillium Web" pitchFamily="2" charset="77"/>
              </a:rPr>
              <a:t> Days </a:t>
            </a:r>
            <a:r>
              <a:rPr lang="de-DE" sz="1400" dirty="0">
                <a:latin typeface="Titillium Web" pitchFamily="2" charset="77"/>
              </a:rPr>
              <a:t>(Workshops) </a:t>
            </a:r>
            <a:r>
              <a:rPr lang="de-DE" sz="1400" b="1" dirty="0">
                <a:latin typeface="Titillium Web" pitchFamily="2" charset="77"/>
              </a:rPr>
              <a:t>+ Special Events</a:t>
            </a:r>
          </a:p>
          <a:p>
            <a:pPr marL="292100" indent="-292100">
              <a:lnSpc>
                <a:spcPct val="114000"/>
              </a:lnSpc>
              <a:spcAft>
                <a:spcPts val="200"/>
              </a:spcAft>
              <a:buFont typeface="Wingdings" pitchFamily="2" charset="2"/>
              <a:buChar char="§"/>
            </a:pPr>
            <a:r>
              <a:rPr lang="de-DE" sz="1400" b="1" dirty="0">
                <a:latin typeface="Titillium Web" pitchFamily="2" charset="77"/>
              </a:rPr>
              <a:t>Netzwerktreffen</a:t>
            </a:r>
          </a:p>
          <a:p>
            <a:pPr marL="292100" indent="-292100">
              <a:lnSpc>
                <a:spcPct val="114000"/>
              </a:lnSpc>
              <a:spcAft>
                <a:spcPts val="200"/>
              </a:spcAft>
              <a:buFont typeface="Wingdings" pitchFamily="2" charset="2"/>
              <a:buChar char="§"/>
            </a:pPr>
            <a:r>
              <a:rPr lang="de-DE" sz="1400" b="1" dirty="0">
                <a:latin typeface="Titillium Web" pitchFamily="2" charset="77"/>
              </a:rPr>
              <a:t>Lehrformate </a:t>
            </a:r>
            <a:r>
              <a:rPr lang="de-DE" sz="1400" dirty="0">
                <a:latin typeface="Titillium Web" pitchFamily="2" charset="77"/>
              </a:rPr>
              <a:t>(beide Fachbereiche)</a:t>
            </a:r>
          </a:p>
          <a:p>
            <a:pPr marL="292100" indent="-292100">
              <a:lnSpc>
                <a:spcPct val="114000"/>
              </a:lnSpc>
              <a:spcAft>
                <a:spcPts val="200"/>
              </a:spcAft>
              <a:buFont typeface="Wingdings" pitchFamily="2" charset="2"/>
              <a:buChar char="§"/>
            </a:pPr>
            <a:r>
              <a:rPr lang="de-DE" sz="1400" b="1" dirty="0">
                <a:latin typeface="Titillium Web" pitchFamily="2" charset="77"/>
              </a:rPr>
              <a:t>Arbeitstreffen</a:t>
            </a:r>
            <a:r>
              <a:rPr lang="de-DE" sz="1400" dirty="0">
                <a:latin typeface="Titillium Web" pitchFamily="2" charset="77"/>
              </a:rPr>
              <a:t> von Angehörigen der TH Wildau</a:t>
            </a:r>
          </a:p>
          <a:p>
            <a:pPr marL="292100" indent="-292100">
              <a:lnSpc>
                <a:spcPct val="114000"/>
              </a:lnSpc>
              <a:spcAft>
                <a:spcPts val="200"/>
              </a:spcAft>
              <a:buFont typeface="Wingdings" pitchFamily="2" charset="2"/>
              <a:buChar char="§"/>
            </a:pPr>
            <a:r>
              <a:rPr lang="de-DE" sz="1400" b="1" dirty="0">
                <a:latin typeface="Titillium Web" pitchFamily="2" charset="77"/>
              </a:rPr>
              <a:t>Veranstaltungen</a:t>
            </a:r>
            <a:r>
              <a:rPr lang="de-DE" sz="1400" dirty="0">
                <a:latin typeface="Titillium Web" pitchFamily="2" charset="77"/>
              </a:rPr>
              <a:t> verschiedener Art mit </a:t>
            </a:r>
            <a:r>
              <a:rPr lang="de-DE" sz="1400" b="1" dirty="0">
                <a:latin typeface="Titillium Web" pitchFamily="2" charset="77"/>
              </a:rPr>
              <a:t>externen Kooperationspartner*innen</a:t>
            </a:r>
          </a:p>
          <a:p>
            <a:pPr marL="292100" indent="-292100">
              <a:lnSpc>
                <a:spcPct val="114000"/>
              </a:lnSpc>
              <a:spcAft>
                <a:spcPts val="200"/>
              </a:spcAft>
              <a:buFont typeface="Wingdings" pitchFamily="2" charset="2"/>
              <a:buChar char="§"/>
            </a:pPr>
            <a:r>
              <a:rPr lang="de-DE" sz="1400" dirty="0">
                <a:latin typeface="Titillium Web" pitchFamily="2" charset="77"/>
              </a:rPr>
              <a:t>...</a:t>
            </a:r>
          </a:p>
        </p:txBody>
      </p:sp>
      <p:sp>
        <p:nvSpPr>
          <p:cNvPr id="22" name="Shape 5412">
            <a:extLst>
              <a:ext uri="{FF2B5EF4-FFF2-40B4-BE49-F238E27FC236}">
                <a16:creationId xmlns:a16="http://schemas.microsoft.com/office/drawing/2014/main" id="{59605427-4066-2D4A-A291-1357F53DACFF}"/>
              </a:ext>
            </a:extLst>
          </p:cNvPr>
          <p:cNvSpPr/>
          <p:nvPr/>
        </p:nvSpPr>
        <p:spPr>
          <a:xfrm>
            <a:off x="6115004" y="3510421"/>
            <a:ext cx="304760" cy="253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6" h="21600" extrusionOk="0">
                <a:moveTo>
                  <a:pt x="18225" y="17117"/>
                </a:moveTo>
                <a:cubicBezTo>
                  <a:pt x="18225" y="19562"/>
                  <a:pt x="16537" y="21600"/>
                  <a:pt x="14512" y="21600"/>
                </a:cubicBezTo>
                <a:cubicBezTo>
                  <a:pt x="3713" y="21600"/>
                  <a:pt x="3713" y="21600"/>
                  <a:pt x="3713" y="21600"/>
                </a:cubicBezTo>
                <a:cubicBezTo>
                  <a:pt x="1688" y="21600"/>
                  <a:pt x="0" y="19562"/>
                  <a:pt x="0" y="17117"/>
                </a:cubicBezTo>
                <a:cubicBezTo>
                  <a:pt x="0" y="4075"/>
                  <a:pt x="0" y="4075"/>
                  <a:pt x="0" y="4075"/>
                </a:cubicBezTo>
                <a:cubicBezTo>
                  <a:pt x="0" y="1630"/>
                  <a:pt x="1688" y="0"/>
                  <a:pt x="3713" y="0"/>
                </a:cubicBezTo>
                <a:cubicBezTo>
                  <a:pt x="14512" y="0"/>
                  <a:pt x="14512" y="0"/>
                  <a:pt x="14512" y="0"/>
                </a:cubicBezTo>
                <a:cubicBezTo>
                  <a:pt x="14850" y="0"/>
                  <a:pt x="15525" y="0"/>
                  <a:pt x="15862" y="0"/>
                </a:cubicBezTo>
                <a:cubicBezTo>
                  <a:pt x="16200" y="408"/>
                  <a:pt x="16200" y="408"/>
                  <a:pt x="16200" y="408"/>
                </a:cubicBezTo>
                <a:cubicBezTo>
                  <a:pt x="16200" y="815"/>
                  <a:pt x="16200" y="815"/>
                  <a:pt x="16200" y="815"/>
                </a:cubicBezTo>
                <a:cubicBezTo>
                  <a:pt x="15525" y="1630"/>
                  <a:pt x="15525" y="1630"/>
                  <a:pt x="15525" y="1630"/>
                </a:cubicBezTo>
                <a:cubicBezTo>
                  <a:pt x="15525" y="2038"/>
                  <a:pt x="15187" y="2038"/>
                  <a:pt x="15187" y="2038"/>
                </a:cubicBezTo>
                <a:cubicBezTo>
                  <a:pt x="15187" y="2038"/>
                  <a:pt x="15187" y="2038"/>
                  <a:pt x="15187" y="2038"/>
                </a:cubicBezTo>
                <a:cubicBezTo>
                  <a:pt x="14850" y="1630"/>
                  <a:pt x="14850" y="1630"/>
                  <a:pt x="14512" y="1630"/>
                </a:cubicBezTo>
                <a:cubicBezTo>
                  <a:pt x="3713" y="1630"/>
                  <a:pt x="3713" y="1630"/>
                  <a:pt x="3713" y="1630"/>
                </a:cubicBezTo>
                <a:cubicBezTo>
                  <a:pt x="2700" y="1630"/>
                  <a:pt x="1688" y="2853"/>
                  <a:pt x="1688" y="4075"/>
                </a:cubicBezTo>
                <a:cubicBezTo>
                  <a:pt x="1688" y="17117"/>
                  <a:pt x="1688" y="17117"/>
                  <a:pt x="1688" y="17117"/>
                </a:cubicBezTo>
                <a:cubicBezTo>
                  <a:pt x="1688" y="18340"/>
                  <a:pt x="2700" y="19562"/>
                  <a:pt x="3713" y="19562"/>
                </a:cubicBezTo>
                <a:cubicBezTo>
                  <a:pt x="14512" y="19562"/>
                  <a:pt x="14512" y="19562"/>
                  <a:pt x="14512" y="19562"/>
                </a:cubicBezTo>
                <a:cubicBezTo>
                  <a:pt x="15525" y="19562"/>
                  <a:pt x="16537" y="18340"/>
                  <a:pt x="16537" y="17117"/>
                </a:cubicBezTo>
                <a:cubicBezTo>
                  <a:pt x="16537" y="13042"/>
                  <a:pt x="16537" y="13042"/>
                  <a:pt x="16537" y="13042"/>
                </a:cubicBezTo>
                <a:cubicBezTo>
                  <a:pt x="16537" y="13042"/>
                  <a:pt x="16537" y="13042"/>
                  <a:pt x="16537" y="13042"/>
                </a:cubicBezTo>
                <a:cubicBezTo>
                  <a:pt x="17550" y="11819"/>
                  <a:pt x="17550" y="11819"/>
                  <a:pt x="17550" y="11819"/>
                </a:cubicBezTo>
                <a:cubicBezTo>
                  <a:pt x="17550" y="11819"/>
                  <a:pt x="17550" y="11819"/>
                  <a:pt x="17887" y="11819"/>
                </a:cubicBezTo>
                <a:cubicBezTo>
                  <a:pt x="17887" y="11819"/>
                  <a:pt x="17887" y="11819"/>
                  <a:pt x="17887" y="11819"/>
                </a:cubicBezTo>
                <a:cubicBezTo>
                  <a:pt x="18225" y="11819"/>
                  <a:pt x="18225" y="12226"/>
                  <a:pt x="18225" y="12226"/>
                </a:cubicBezTo>
                <a:lnTo>
                  <a:pt x="18225" y="17117"/>
                </a:lnTo>
                <a:close/>
                <a:moveTo>
                  <a:pt x="10800" y="17117"/>
                </a:moveTo>
                <a:cubicBezTo>
                  <a:pt x="10463" y="17932"/>
                  <a:pt x="9788" y="17932"/>
                  <a:pt x="9113" y="17117"/>
                </a:cubicBezTo>
                <a:cubicBezTo>
                  <a:pt x="3713" y="10596"/>
                  <a:pt x="3713" y="10596"/>
                  <a:pt x="3713" y="10596"/>
                </a:cubicBezTo>
                <a:cubicBezTo>
                  <a:pt x="3375" y="10189"/>
                  <a:pt x="3375" y="9374"/>
                  <a:pt x="3713" y="8966"/>
                </a:cubicBezTo>
                <a:cubicBezTo>
                  <a:pt x="5063" y="7336"/>
                  <a:pt x="5063" y="7336"/>
                  <a:pt x="5063" y="7336"/>
                </a:cubicBezTo>
                <a:cubicBezTo>
                  <a:pt x="5400" y="6521"/>
                  <a:pt x="6075" y="6521"/>
                  <a:pt x="6750" y="7336"/>
                </a:cubicBezTo>
                <a:cubicBezTo>
                  <a:pt x="10125" y="11004"/>
                  <a:pt x="10125" y="11004"/>
                  <a:pt x="10125" y="11004"/>
                </a:cubicBezTo>
                <a:cubicBezTo>
                  <a:pt x="18225" y="1223"/>
                  <a:pt x="18225" y="1223"/>
                  <a:pt x="18225" y="1223"/>
                </a:cubicBezTo>
                <a:cubicBezTo>
                  <a:pt x="18562" y="815"/>
                  <a:pt x="19237" y="815"/>
                  <a:pt x="19575" y="1223"/>
                </a:cubicBezTo>
                <a:cubicBezTo>
                  <a:pt x="21262" y="2853"/>
                  <a:pt x="21262" y="2853"/>
                  <a:pt x="21262" y="2853"/>
                </a:cubicBezTo>
                <a:cubicBezTo>
                  <a:pt x="21600" y="3260"/>
                  <a:pt x="21600" y="4075"/>
                  <a:pt x="21262" y="4483"/>
                </a:cubicBezTo>
                <a:lnTo>
                  <a:pt x="10800" y="17117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>
              <a:solidFill>
                <a:schemeClr val="accent1"/>
              </a:solidFill>
              <a:latin typeface="Titillium Web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9036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">
            <a:extLst>
              <a:ext uri="{FF2B5EF4-FFF2-40B4-BE49-F238E27FC236}">
                <a16:creationId xmlns:a16="http://schemas.microsoft.com/office/drawing/2014/main" id="{3D13A4D8-764D-6249-B096-0452E8F10CE7}"/>
              </a:ext>
            </a:extLst>
          </p:cNvPr>
          <p:cNvPicPr/>
          <p:nvPr/>
        </p:nvPicPr>
        <p:blipFill>
          <a:blip r:embed="rId5"/>
          <a:stretch/>
        </p:blipFill>
        <p:spPr bwMode="auto">
          <a:xfrm>
            <a:off x="8947283" y="0"/>
            <a:ext cx="3265421" cy="688666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hteck">
            <a:extLst>
              <a:ext uri="{FF2B5EF4-FFF2-40B4-BE49-F238E27FC236}">
                <a16:creationId xmlns:a16="http://schemas.microsoft.com/office/drawing/2014/main" id="{11AB2566-5CC2-4F4A-8D74-58C80EB0D1A5}"/>
              </a:ext>
            </a:extLst>
          </p:cNvPr>
          <p:cNvSpPr/>
          <p:nvPr/>
        </p:nvSpPr>
        <p:spPr bwMode="auto">
          <a:xfrm>
            <a:off x="8947283" y="2807421"/>
            <a:ext cx="3265421" cy="4079240"/>
          </a:xfrm>
          <a:prstGeom prst="rect">
            <a:avLst/>
          </a:pr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sz="1500" b="0" i="0" u="none" strike="noStrike" cap="none" spc="0">
              <a:ln>
                <a:noFill/>
              </a:ln>
              <a:solidFill>
                <a:srgbClr val="FFFFFF"/>
              </a:solidFill>
              <a:latin typeface="Helvetica Neue Medium"/>
            </a:endParaRPr>
          </a:p>
        </p:txBody>
      </p:sp>
      <p:grpSp>
        <p:nvGrpSpPr>
          <p:cNvPr id="9" name="Gruppieren">
            <a:extLst>
              <a:ext uri="{FF2B5EF4-FFF2-40B4-BE49-F238E27FC236}">
                <a16:creationId xmlns:a16="http://schemas.microsoft.com/office/drawing/2014/main" id="{61AFDE98-1C20-3049-A9C6-12014886AB3B}"/>
              </a:ext>
            </a:extLst>
          </p:cNvPr>
          <p:cNvGrpSpPr/>
          <p:nvPr/>
        </p:nvGrpSpPr>
        <p:grpSpPr bwMode="auto">
          <a:xfrm>
            <a:off x="9929041" y="3650474"/>
            <a:ext cx="2810315" cy="4029339"/>
            <a:chOff x="3239776" y="-2383937"/>
            <a:chExt cx="5620627" cy="8058676"/>
          </a:xfrm>
          <a:solidFill>
            <a:schemeClr val="accent6"/>
          </a:solidFill>
        </p:grpSpPr>
        <p:sp>
          <p:nvSpPr>
            <p:cNvPr id="10" name="Form">
              <a:extLst>
                <a:ext uri="{FF2B5EF4-FFF2-40B4-BE49-F238E27FC236}">
                  <a16:creationId xmlns:a16="http://schemas.microsoft.com/office/drawing/2014/main" id="{D741DCB0-3CE6-DD4F-BE8C-BABFF16B7371}"/>
                </a:ext>
              </a:extLst>
            </p:cNvPr>
            <p:cNvSpPr/>
            <p:nvPr/>
          </p:nvSpPr>
          <p:spPr bwMode="auto">
            <a:xfrm>
              <a:off x="3239776" y="2391263"/>
              <a:ext cx="2843676" cy="3283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7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8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11" name="Form">
              <a:extLst>
                <a:ext uri="{FF2B5EF4-FFF2-40B4-BE49-F238E27FC236}">
                  <a16:creationId xmlns:a16="http://schemas.microsoft.com/office/drawing/2014/main" id="{815E2C18-824A-2244-97E2-D9C4188BC70B}"/>
                </a:ext>
              </a:extLst>
            </p:cNvPr>
            <p:cNvSpPr/>
            <p:nvPr/>
          </p:nvSpPr>
          <p:spPr bwMode="auto">
            <a:xfrm>
              <a:off x="6016726" y="-2383937"/>
              <a:ext cx="2843676" cy="328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8" y="5097"/>
                  </a:lnTo>
                  <a:lnTo>
                    <a:pt x="21008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8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12" name="Form">
              <a:extLst>
                <a:ext uri="{FF2B5EF4-FFF2-40B4-BE49-F238E27FC236}">
                  <a16:creationId xmlns:a16="http://schemas.microsoft.com/office/drawing/2014/main" id="{E2E13D31-F004-9F44-AB29-49B0DD9AC12E}"/>
                </a:ext>
              </a:extLst>
            </p:cNvPr>
            <p:cNvSpPr/>
            <p:nvPr/>
          </p:nvSpPr>
          <p:spPr bwMode="auto">
            <a:xfrm>
              <a:off x="4628251" y="-1"/>
              <a:ext cx="2843676" cy="3283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7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8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6BF4FCA5-240A-DB4F-864D-78A7A79832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76" y="760216"/>
            <a:ext cx="7785238" cy="5337568"/>
          </a:xfrm>
          <a:prstGeom prst="rect">
            <a:avLst/>
          </a:prstGeom>
        </p:spPr>
      </p:pic>
      <p:sp>
        <p:nvSpPr>
          <p:cNvPr id="5" name="Dreieck 4">
            <a:extLst>
              <a:ext uri="{FF2B5EF4-FFF2-40B4-BE49-F238E27FC236}">
                <a16:creationId xmlns:a16="http://schemas.microsoft.com/office/drawing/2014/main" id="{D3402F01-3E7A-B94C-A538-E4ADBDE07C8A}"/>
              </a:ext>
            </a:extLst>
          </p:cNvPr>
          <p:cNvSpPr>
            <a:spLocks noChangeAspect="1"/>
          </p:cNvSpPr>
          <p:nvPr/>
        </p:nvSpPr>
        <p:spPr bwMode="auto">
          <a:xfrm>
            <a:off x="3924897" y="3592665"/>
            <a:ext cx="1306597" cy="1039492"/>
          </a:xfrm>
          <a:prstGeom prst="triangle">
            <a:avLst/>
          </a:prstGeom>
          <a:solidFill>
            <a:srgbClr val="227BA2">
              <a:alpha val="54779"/>
            </a:srgb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reieck 27">
            <a:extLst>
              <a:ext uri="{FF2B5EF4-FFF2-40B4-BE49-F238E27FC236}">
                <a16:creationId xmlns:a16="http://schemas.microsoft.com/office/drawing/2014/main" id="{145A9D78-F6F7-F841-A812-23A08F20FE8F}"/>
              </a:ext>
            </a:extLst>
          </p:cNvPr>
          <p:cNvSpPr>
            <a:spLocks noChangeAspect="1"/>
          </p:cNvSpPr>
          <p:nvPr/>
        </p:nvSpPr>
        <p:spPr bwMode="auto">
          <a:xfrm>
            <a:off x="3924897" y="2127039"/>
            <a:ext cx="1306597" cy="1039492"/>
          </a:xfrm>
          <a:prstGeom prst="triangle">
            <a:avLst/>
          </a:prstGeom>
          <a:solidFill>
            <a:srgbClr val="227BA2">
              <a:alpha val="54779"/>
            </a:srgb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reieck 28">
            <a:extLst>
              <a:ext uri="{FF2B5EF4-FFF2-40B4-BE49-F238E27FC236}">
                <a16:creationId xmlns:a16="http://schemas.microsoft.com/office/drawing/2014/main" id="{2EC741C3-A5FD-6448-B7F3-C566333FC50D}"/>
              </a:ext>
            </a:extLst>
          </p:cNvPr>
          <p:cNvSpPr>
            <a:spLocks noChangeAspect="1"/>
          </p:cNvSpPr>
          <p:nvPr/>
        </p:nvSpPr>
        <p:spPr bwMode="auto">
          <a:xfrm>
            <a:off x="2967174" y="2745205"/>
            <a:ext cx="1306597" cy="1039492"/>
          </a:xfrm>
          <a:prstGeom prst="triangle">
            <a:avLst/>
          </a:prstGeom>
          <a:solidFill>
            <a:srgbClr val="227BA2">
              <a:alpha val="54779"/>
            </a:srgb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F6F99C9-02E8-504F-820A-3EDFC8FDF28B}"/>
              </a:ext>
            </a:extLst>
          </p:cNvPr>
          <p:cNvSpPr txBox="1"/>
          <p:nvPr/>
        </p:nvSpPr>
        <p:spPr bwMode="auto">
          <a:xfrm>
            <a:off x="2936396" y="3465808"/>
            <a:ext cx="1368152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Titillium Web" pitchFamily="2" charset="77"/>
              </a:rPr>
              <a:t>Projekt</a:t>
            </a:r>
            <a:r>
              <a:rPr lang="en-US" dirty="0">
                <a:solidFill>
                  <a:schemeClr val="bg1"/>
                </a:solidFill>
                <a:latin typeface="Titillium Web" pitchFamily="2" charset="77"/>
              </a:rPr>
              <a:t> 2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CD46974-9CB6-6443-840C-540C287EF29E}"/>
              </a:ext>
            </a:extLst>
          </p:cNvPr>
          <p:cNvSpPr txBox="1"/>
          <p:nvPr/>
        </p:nvSpPr>
        <p:spPr bwMode="auto">
          <a:xfrm>
            <a:off x="3894119" y="2816921"/>
            <a:ext cx="1368152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Titillium Web" pitchFamily="2" charset="77"/>
              </a:rPr>
              <a:t>Projekt</a:t>
            </a:r>
            <a:r>
              <a:rPr lang="en-US" dirty="0">
                <a:solidFill>
                  <a:schemeClr val="bg1"/>
                </a:solidFill>
                <a:latin typeface="Titillium Web" pitchFamily="2" charset="77"/>
              </a:rPr>
              <a:t> 1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1876CBD-69C2-974C-9E7B-7322F381A001}"/>
              </a:ext>
            </a:extLst>
          </p:cNvPr>
          <p:cNvSpPr txBox="1"/>
          <p:nvPr/>
        </p:nvSpPr>
        <p:spPr bwMode="auto">
          <a:xfrm>
            <a:off x="3892283" y="4287958"/>
            <a:ext cx="1368152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Titillium Web" pitchFamily="2" charset="77"/>
              </a:rPr>
              <a:t>Projekt</a:t>
            </a:r>
            <a:r>
              <a:rPr lang="en-US" dirty="0">
                <a:solidFill>
                  <a:schemeClr val="bg1"/>
                </a:solidFill>
                <a:latin typeface="Titillium Web" pitchFamily="2" charset="77"/>
              </a:rPr>
              <a:t> 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4DF57A6-33B3-774E-97C2-F9A5496B215E}"/>
              </a:ext>
            </a:extLst>
          </p:cNvPr>
          <p:cNvSpPr>
            <a:spLocks noChangeAspect="1"/>
          </p:cNvSpPr>
          <p:nvPr/>
        </p:nvSpPr>
        <p:spPr bwMode="auto">
          <a:xfrm>
            <a:off x="2799923" y="4489572"/>
            <a:ext cx="1076155" cy="1068946"/>
          </a:xfrm>
          <a:prstGeom prst="ellipse">
            <a:avLst/>
          </a:prstGeom>
          <a:solidFill>
            <a:srgbClr val="FFCB04">
              <a:alpha val="55000"/>
            </a:srgb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CD0A381-B8F8-954F-9F66-9C1BF820C8AF}"/>
              </a:ext>
            </a:extLst>
          </p:cNvPr>
          <p:cNvSpPr txBox="1"/>
          <p:nvPr/>
        </p:nvSpPr>
        <p:spPr bwMode="auto">
          <a:xfrm>
            <a:off x="2670512" y="4870097"/>
            <a:ext cx="1368152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Titillium Web" pitchFamily="2" charset="77"/>
              </a:rPr>
              <a:t>Fokus</a:t>
            </a:r>
            <a:endParaRPr lang="en-US" dirty="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35" name="Abgerundetes Rechteck 34">
            <a:extLst>
              <a:ext uri="{FF2B5EF4-FFF2-40B4-BE49-F238E27FC236}">
                <a16:creationId xmlns:a16="http://schemas.microsoft.com/office/drawing/2014/main" id="{8872998A-9F71-D247-8245-3D2EC099EEDA}"/>
              </a:ext>
            </a:extLst>
          </p:cNvPr>
          <p:cNvSpPr/>
          <p:nvPr/>
        </p:nvSpPr>
        <p:spPr bwMode="auto">
          <a:xfrm rot="19787110">
            <a:off x="866745" y="3793270"/>
            <a:ext cx="2232247" cy="894669"/>
          </a:xfrm>
          <a:prstGeom prst="roundRect">
            <a:avLst/>
          </a:prstGeom>
          <a:solidFill>
            <a:srgbClr val="FE9A66">
              <a:alpha val="55000"/>
            </a:srgb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6AC26887-44F1-B24C-9E81-C8E62AB6D265}"/>
              </a:ext>
            </a:extLst>
          </p:cNvPr>
          <p:cNvSpPr txBox="1"/>
          <p:nvPr/>
        </p:nvSpPr>
        <p:spPr bwMode="auto">
          <a:xfrm>
            <a:off x="1233970" y="4018002"/>
            <a:ext cx="1515024" cy="64633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Titillium Web" pitchFamily="2" charset="77"/>
              </a:rPr>
              <a:t>Zusammen-arbeit</a:t>
            </a:r>
            <a:endParaRPr lang="en-US" dirty="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39" name="Sechseck 38">
            <a:extLst>
              <a:ext uri="{FF2B5EF4-FFF2-40B4-BE49-F238E27FC236}">
                <a16:creationId xmlns:a16="http://schemas.microsoft.com/office/drawing/2014/main" id="{A71685BE-0ADF-5B43-804E-12FB6D5F82CF}"/>
              </a:ext>
            </a:extLst>
          </p:cNvPr>
          <p:cNvSpPr>
            <a:spLocks noChangeAspect="1"/>
          </p:cNvSpPr>
          <p:nvPr/>
        </p:nvSpPr>
        <p:spPr bwMode="auto">
          <a:xfrm>
            <a:off x="1826032" y="4953134"/>
            <a:ext cx="1051186" cy="867176"/>
          </a:xfrm>
          <a:prstGeom prst="hexagon">
            <a:avLst/>
          </a:prstGeom>
          <a:solidFill>
            <a:srgbClr val="FFA0B4">
              <a:alpha val="55000"/>
            </a:srgb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804712D1-07B6-DD4E-8B26-8C0347D666DC}"/>
              </a:ext>
            </a:extLst>
          </p:cNvPr>
          <p:cNvSpPr txBox="1"/>
          <p:nvPr/>
        </p:nvSpPr>
        <p:spPr bwMode="auto">
          <a:xfrm>
            <a:off x="1685653" y="5202056"/>
            <a:ext cx="1368152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Titillium Web" pitchFamily="2" charset="77"/>
              </a:rPr>
              <a:t>Rückzug</a:t>
            </a:r>
            <a:endParaRPr lang="en-US" dirty="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41" name="Sechseck 40">
            <a:extLst>
              <a:ext uri="{FF2B5EF4-FFF2-40B4-BE49-F238E27FC236}">
                <a16:creationId xmlns:a16="http://schemas.microsoft.com/office/drawing/2014/main" id="{02712024-A411-0740-AC56-0BBB678B2456}"/>
              </a:ext>
            </a:extLst>
          </p:cNvPr>
          <p:cNvSpPr>
            <a:spLocks noChangeAspect="1"/>
          </p:cNvSpPr>
          <p:nvPr/>
        </p:nvSpPr>
        <p:spPr bwMode="auto">
          <a:xfrm>
            <a:off x="4858676" y="3368771"/>
            <a:ext cx="1051186" cy="867176"/>
          </a:xfrm>
          <a:prstGeom prst="hexagon">
            <a:avLst/>
          </a:prstGeom>
          <a:solidFill>
            <a:srgbClr val="FFA0B4">
              <a:alpha val="55000"/>
            </a:srgb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20E957E5-4AE3-AA4F-A7F1-D2BC226A3D9D}"/>
              </a:ext>
            </a:extLst>
          </p:cNvPr>
          <p:cNvSpPr txBox="1"/>
          <p:nvPr/>
        </p:nvSpPr>
        <p:spPr bwMode="auto">
          <a:xfrm>
            <a:off x="4703148" y="3616079"/>
            <a:ext cx="1368152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Titillium Web" pitchFamily="2" charset="77"/>
              </a:rPr>
              <a:t>Rückzug</a:t>
            </a:r>
            <a:endParaRPr lang="en-US" dirty="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E9178D0-6EA5-7422-5A6E-6387D266579C}"/>
              </a:ext>
            </a:extLst>
          </p:cNvPr>
          <p:cNvSpPr txBox="1"/>
          <p:nvPr/>
        </p:nvSpPr>
        <p:spPr bwMode="auto">
          <a:xfrm>
            <a:off x="438776" y="6130691"/>
            <a:ext cx="1031051" cy="20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sz="700" dirty="0">
                <a:latin typeface="Titillium Web" pitchFamily="2" charset="77"/>
              </a:rPr>
              <a:t>Quelle: </a:t>
            </a:r>
            <a:r>
              <a:rPr lang="en-US" sz="700" dirty="0" err="1">
                <a:latin typeface="Titillium Web" pitchFamily="2" charset="77"/>
              </a:rPr>
              <a:t>Algonet</a:t>
            </a:r>
            <a:r>
              <a:rPr lang="en-US" sz="700" dirty="0">
                <a:latin typeface="Titillium Web" pitchFamily="2" charset="77"/>
              </a:rPr>
              <a:t> GmbH 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11E434C-707C-9ADC-3327-8EEA30F1EE12}"/>
              </a:ext>
            </a:extLst>
          </p:cNvPr>
          <p:cNvSpPr/>
          <p:nvPr/>
        </p:nvSpPr>
        <p:spPr bwMode="auto">
          <a:xfrm rot="1698774">
            <a:off x="6521742" y="2100021"/>
            <a:ext cx="134906" cy="53235"/>
          </a:xfrm>
          <a:prstGeom prst="rect">
            <a:avLst/>
          </a:prstGeom>
          <a:solidFill>
            <a:srgbClr val="C4C5C0"/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180A64C-EFF5-02F0-6DF2-937592E08502}"/>
              </a:ext>
            </a:extLst>
          </p:cNvPr>
          <p:cNvSpPr/>
          <p:nvPr/>
        </p:nvSpPr>
        <p:spPr bwMode="auto">
          <a:xfrm rot="1698774">
            <a:off x="6568241" y="2121306"/>
            <a:ext cx="134906" cy="53235"/>
          </a:xfrm>
          <a:prstGeom prst="rect">
            <a:avLst/>
          </a:prstGeom>
          <a:solidFill>
            <a:srgbClr val="C4C5C0"/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935A279-DD5C-62D3-CECB-D0FFA5C09924}"/>
              </a:ext>
            </a:extLst>
          </p:cNvPr>
          <p:cNvSpPr/>
          <p:nvPr/>
        </p:nvSpPr>
        <p:spPr bwMode="auto">
          <a:xfrm rot="1698774" flipV="1">
            <a:off x="6513101" y="2032572"/>
            <a:ext cx="79458" cy="77281"/>
          </a:xfrm>
          <a:prstGeom prst="rect">
            <a:avLst/>
          </a:prstGeom>
          <a:solidFill>
            <a:srgbClr val="C4C5C0"/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AC70889B-DAF9-474A-A82F-D5025E39EF8D}"/>
              </a:ext>
            </a:extLst>
          </p:cNvPr>
          <p:cNvSpPr>
            <a:spLocks noChangeAspect="1"/>
          </p:cNvSpPr>
          <p:nvPr/>
        </p:nvSpPr>
        <p:spPr bwMode="auto">
          <a:xfrm>
            <a:off x="5252300" y="1625961"/>
            <a:ext cx="1638000" cy="1639203"/>
          </a:xfrm>
          <a:prstGeom prst="rect">
            <a:avLst/>
          </a:prstGeom>
          <a:solidFill>
            <a:srgbClr val="00CC9A">
              <a:alpha val="55000"/>
            </a:srgb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9939A7A1-81D0-784D-B6F5-D6F604180011}"/>
              </a:ext>
            </a:extLst>
          </p:cNvPr>
          <p:cNvSpPr txBox="1"/>
          <p:nvPr/>
        </p:nvSpPr>
        <p:spPr bwMode="auto">
          <a:xfrm>
            <a:off x="5375920" y="2622755"/>
            <a:ext cx="1368152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Titillium Web" pitchFamily="2" charset="77"/>
              </a:rPr>
              <a:t>Netzwerk</a:t>
            </a:r>
            <a:endParaRPr lang="en-US" dirty="0">
              <a:solidFill>
                <a:schemeClr val="bg1"/>
              </a:solidFill>
              <a:latin typeface="Titillium Web" pitchFamily="2" charset="77"/>
            </a:endParaRPr>
          </a:p>
        </p:txBody>
      </p:sp>
      <p:pic>
        <p:nvPicPr>
          <p:cNvPr id="18" name="IMG_4958_9CFE05F7-BD72-497D-BFEF-4239BF2C0FF8.mp4">
            <a:hlinkClick r:id="" action="ppaction://media"/>
            <a:extLst>
              <a:ext uri="{FF2B5EF4-FFF2-40B4-BE49-F238E27FC236}">
                <a16:creationId xmlns:a16="http://schemas.microsoft.com/office/drawing/2014/main" id="{F451FB35-F9E4-37E9-D564-5C330AB7CE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87232" y="4079854"/>
            <a:ext cx="4119116" cy="2317003"/>
          </a:xfrm>
          <a:prstGeom prst="rect">
            <a:avLst/>
          </a:prstGeom>
        </p:spPr>
      </p:pic>
      <p:sp>
        <p:nvSpPr>
          <p:cNvPr id="43" name="Rectangle 22">
            <a:extLst>
              <a:ext uri="{FF2B5EF4-FFF2-40B4-BE49-F238E27FC236}">
                <a16:creationId xmlns:a16="http://schemas.microsoft.com/office/drawing/2014/main" id="{4F747305-5297-CD47-A4F0-9C58C4A8B9A0}"/>
              </a:ext>
            </a:extLst>
          </p:cNvPr>
          <p:cNvSpPr/>
          <p:nvPr/>
        </p:nvSpPr>
        <p:spPr>
          <a:xfrm>
            <a:off x="-7640" y="720352"/>
            <a:ext cx="1184235" cy="30096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10">
            <a:extLst>
              <a:ext uri="{FF2B5EF4-FFF2-40B4-BE49-F238E27FC236}">
                <a16:creationId xmlns:a16="http://schemas.microsoft.com/office/drawing/2014/main" id="{5A68ACB6-BEB8-1341-B473-937A43964D0F}"/>
              </a:ext>
            </a:extLst>
          </p:cNvPr>
          <p:cNvSpPr txBox="1"/>
          <p:nvPr/>
        </p:nvSpPr>
        <p:spPr>
          <a:xfrm>
            <a:off x="1412218" y="589061"/>
            <a:ext cx="271099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kern="1200" spc="300" dirty="0">
                <a:latin typeface="Titillium Web" panose="00000500000000000000" pitchFamily="2" charset="0"/>
                <a:cs typeface="Space Grotesk" pitchFamily="2" charset="0"/>
              </a:rPr>
              <a:t>OPP:LAB</a:t>
            </a:r>
            <a:br>
              <a:rPr lang="en-US" sz="3400" b="1" kern="1200" spc="300" dirty="0">
                <a:latin typeface="Titillium Web" panose="00000500000000000000" pitchFamily="2" charset="0"/>
                <a:cs typeface="Space Grotesk" pitchFamily="2" charset="0"/>
              </a:rPr>
            </a:br>
            <a:r>
              <a:rPr lang="en-US" sz="3400" b="1" kern="1200" spc="300" dirty="0">
                <a:latin typeface="Titillium Web" panose="00000500000000000000" pitchFamily="2" charset="0"/>
                <a:cs typeface="Space Grotesk" pitchFamily="2" charset="0"/>
              </a:rPr>
              <a:t>RAUMPLAN</a:t>
            </a:r>
            <a:endParaRPr kumimoji="0" lang="en-US" sz="3400" b="1" i="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Titillium Web" panose="00000500000000000000" pitchFamily="2" charset="0"/>
              <a:cs typeface="Space Grotes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41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2000" fill="remove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">
            <a:extLst>
              <a:ext uri="{FF2B5EF4-FFF2-40B4-BE49-F238E27FC236}">
                <a16:creationId xmlns:a16="http://schemas.microsoft.com/office/drawing/2014/main" id="{CCA81A2D-C07F-D5F1-7083-9E2DC2E13B91}"/>
              </a:ext>
            </a:extLst>
          </p:cNvPr>
          <p:cNvSpPr/>
          <p:nvPr/>
        </p:nvSpPr>
        <p:spPr bwMode="auto">
          <a:xfrm>
            <a:off x="0" y="4725145"/>
            <a:ext cx="12192002" cy="2132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sz="1500" b="0" i="0" u="none" strike="noStrike" cap="none" spc="0" dirty="0">
              <a:ln>
                <a:noFill/>
              </a:ln>
              <a:solidFill>
                <a:srgbClr val="FFFFFF"/>
              </a:solidFill>
              <a:latin typeface="Titillium Web" pitchFamily="2" charset="7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3874" y="5288588"/>
            <a:ext cx="3544240" cy="50770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99" b="1" dirty="0" err="1">
                <a:solidFill>
                  <a:schemeClr val="bg1"/>
                </a:solidFill>
                <a:latin typeface="Titillium Web" pitchFamily="2" charset="77"/>
              </a:rPr>
              <a:t>Nutzungsszenarien</a:t>
            </a:r>
            <a:endParaRPr lang="en-US" sz="3299" b="1" dirty="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24" name="TextBox 142"/>
          <p:cNvSpPr txBox="1"/>
          <p:nvPr/>
        </p:nvSpPr>
        <p:spPr>
          <a:xfrm flipH="1">
            <a:off x="1502748" y="5899597"/>
            <a:ext cx="9186504" cy="2558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sz="1400" dirty="0">
                <a:latin typeface="Titillium Web" pitchFamily="2" charset="77"/>
                <a:ea typeface="Lato" panose="020F0502020204030203" pitchFamily="34" charset="0"/>
                <a:cs typeface="Lato" panose="020F0502020204030203" pitchFamily="34" charset="0"/>
              </a:rPr>
              <a:t>LEHRE | WORKSHOPS | (NET)WORKING</a:t>
            </a:r>
          </a:p>
        </p:txBody>
      </p:sp>
      <p:pic>
        <p:nvPicPr>
          <p:cNvPr id="12" name="Bildplatzhalter 11" descr="Ein Bild, das Kleidung, Person, Im Haus, Mobiliar enthält.&#10;&#10;Automatisch generierte Beschreibung">
            <a:extLst>
              <a:ext uri="{FF2B5EF4-FFF2-40B4-BE49-F238E27FC236}">
                <a16:creationId xmlns:a16="http://schemas.microsoft.com/office/drawing/2014/main" id="{54CCE291-35BE-1CA3-9A31-C8FC7C4C92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05" b="10505"/>
          <a:stretch>
            <a:fillRect/>
          </a:stretch>
        </p:blipFill>
        <p:spPr/>
      </p:pic>
      <p:pic>
        <p:nvPicPr>
          <p:cNvPr id="23" name="Bildplatzhalter 22">
            <a:extLst>
              <a:ext uri="{FF2B5EF4-FFF2-40B4-BE49-F238E27FC236}">
                <a16:creationId xmlns:a16="http://schemas.microsoft.com/office/drawing/2014/main" id="{BB69D709-625F-BD8E-F176-EE0A7CCD397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t="24495" r="-641" b="13602"/>
          <a:stretch/>
        </p:blipFill>
        <p:spPr>
          <a:xfrm>
            <a:off x="2304750" y="2571750"/>
            <a:ext cx="3791250" cy="1548772"/>
          </a:xfrm>
        </p:spPr>
      </p:pic>
      <p:pic>
        <p:nvPicPr>
          <p:cNvPr id="10" name="Bildplatzhalter 9" descr="Ein Bild, das Kleidung, Person, Schuhwerk, Zimmerpflanze enthält.&#10;&#10;Automatisch generierte Beschreibung">
            <a:extLst>
              <a:ext uri="{FF2B5EF4-FFF2-40B4-BE49-F238E27FC236}">
                <a16:creationId xmlns:a16="http://schemas.microsoft.com/office/drawing/2014/main" id="{F95B54CC-C4CC-05FC-B6ED-EDC87849E0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05" t="329" r="1271" b="-329"/>
          <a:stretch/>
        </p:blipFill>
        <p:spPr>
          <a:xfrm>
            <a:off x="6247586" y="1809750"/>
            <a:ext cx="1390469" cy="2343150"/>
          </a:xfrm>
        </p:spPr>
      </p:pic>
      <p:pic>
        <p:nvPicPr>
          <p:cNvPr id="27" name="Bildplatzhalter 26" descr="Ein Bild, das Gebäude, Kleidung, Straße, Person enthält.&#10;&#10;Automatisch generierte Beschreibung">
            <a:extLst>
              <a:ext uri="{FF2B5EF4-FFF2-40B4-BE49-F238E27FC236}">
                <a16:creationId xmlns:a16="http://schemas.microsoft.com/office/drawing/2014/main" id="{9A2F861D-6D11-9E83-0778-6678BD786CA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116" r="35744"/>
          <a:stretch/>
        </p:blipFill>
        <p:spPr>
          <a:xfrm rot="5400000">
            <a:off x="7389793" y="-804054"/>
            <a:ext cx="1295400" cy="3579813"/>
          </a:xfrm>
        </p:spPr>
      </p:pic>
      <p:pic>
        <p:nvPicPr>
          <p:cNvPr id="19" name="Bildplatzhalter 18">
            <a:extLst>
              <a:ext uri="{FF2B5EF4-FFF2-40B4-BE49-F238E27FC236}">
                <a16:creationId xmlns:a16="http://schemas.microsoft.com/office/drawing/2014/main" id="{1EB07023-4E97-211B-BD6B-C16E38FC1A7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5" b="4469"/>
          <a:stretch/>
        </p:blipFill>
        <p:spPr>
          <a:xfrm>
            <a:off x="616567" y="2571750"/>
            <a:ext cx="1548772" cy="1541438"/>
          </a:xfrm>
        </p:spPr>
      </p:pic>
      <p:pic>
        <p:nvPicPr>
          <p:cNvPr id="14" name="Bildplatzhalter 13" descr="Ein Bild, das Text, Whiteboard, Im Haus, Wand enthält.&#10;&#10;Automatisch generierte Beschreibung">
            <a:extLst>
              <a:ext uri="{FF2B5EF4-FFF2-40B4-BE49-F238E27FC236}">
                <a16:creationId xmlns:a16="http://schemas.microsoft.com/office/drawing/2014/main" id="{2551B8E2-D83A-D2D0-6FFB-8901CD8BA9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78" r="8978"/>
          <a:stretch>
            <a:fillRect/>
          </a:stretch>
        </p:blipFill>
        <p:spPr>
          <a:xfrm rot="5400000">
            <a:off x="4295490" y="602654"/>
            <a:ext cx="1885950" cy="1715069"/>
          </a:xfrm>
        </p:spPr>
      </p:pic>
      <p:pic>
        <p:nvPicPr>
          <p:cNvPr id="21" name="Bildplatzhalter 20" descr="Ein Bild, das Kleidung, Person, Menschliches Gesicht, Im Haus enthält.&#10;&#10;Automatisch generierte Beschreibung">
            <a:extLst>
              <a:ext uri="{FF2B5EF4-FFF2-40B4-BE49-F238E27FC236}">
                <a16:creationId xmlns:a16="http://schemas.microsoft.com/office/drawing/2014/main" id="{BFC1D450-662F-05FB-B253-45CB04BED87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23" t="236" r="5483" b="-236"/>
          <a:stretch/>
        </p:blipFill>
        <p:spPr>
          <a:xfrm>
            <a:off x="10273649" y="339408"/>
            <a:ext cx="1289783" cy="1295401"/>
          </a:xfrm>
        </p:spPr>
      </p:pic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AD196DC8-2BBE-7734-E297-82570A1FD94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 b="43"/>
          <a:stretch/>
        </p:blipFill>
        <p:spPr/>
      </p:pic>
      <p:grpSp>
        <p:nvGrpSpPr>
          <p:cNvPr id="4" name="Gruppieren">
            <a:extLst>
              <a:ext uri="{FF2B5EF4-FFF2-40B4-BE49-F238E27FC236}">
                <a16:creationId xmlns:a16="http://schemas.microsoft.com/office/drawing/2014/main" id="{3803FF52-9FB9-A92C-C030-7D744318BB3C}"/>
              </a:ext>
            </a:extLst>
          </p:cNvPr>
          <p:cNvGrpSpPr/>
          <p:nvPr/>
        </p:nvGrpSpPr>
        <p:grpSpPr bwMode="auto">
          <a:xfrm>
            <a:off x="9917021" y="3342469"/>
            <a:ext cx="2810315" cy="4029339"/>
            <a:chOff x="3239776" y="-2383937"/>
            <a:chExt cx="5620627" cy="8058676"/>
          </a:xfrm>
          <a:solidFill>
            <a:schemeClr val="accent6"/>
          </a:solidFill>
        </p:grpSpPr>
        <p:sp>
          <p:nvSpPr>
            <p:cNvPr id="5" name="Form">
              <a:extLst>
                <a:ext uri="{FF2B5EF4-FFF2-40B4-BE49-F238E27FC236}">
                  <a16:creationId xmlns:a16="http://schemas.microsoft.com/office/drawing/2014/main" id="{BE80D77E-516D-63E1-27E9-3D465B3D497B}"/>
                </a:ext>
              </a:extLst>
            </p:cNvPr>
            <p:cNvSpPr/>
            <p:nvPr/>
          </p:nvSpPr>
          <p:spPr bwMode="auto">
            <a:xfrm>
              <a:off x="3239776" y="2391263"/>
              <a:ext cx="2843676" cy="3283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7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8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6" name="Form">
              <a:extLst>
                <a:ext uri="{FF2B5EF4-FFF2-40B4-BE49-F238E27FC236}">
                  <a16:creationId xmlns:a16="http://schemas.microsoft.com/office/drawing/2014/main" id="{794878ED-35EF-E83E-84EF-2C2D8D4F7A70}"/>
                </a:ext>
              </a:extLst>
            </p:cNvPr>
            <p:cNvSpPr/>
            <p:nvPr/>
          </p:nvSpPr>
          <p:spPr bwMode="auto">
            <a:xfrm>
              <a:off x="6016726" y="-2383937"/>
              <a:ext cx="2843676" cy="328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8" y="5097"/>
                  </a:lnTo>
                  <a:lnTo>
                    <a:pt x="21008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8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  <p:sp>
          <p:nvSpPr>
            <p:cNvPr id="7" name="Form">
              <a:extLst>
                <a:ext uri="{FF2B5EF4-FFF2-40B4-BE49-F238E27FC236}">
                  <a16:creationId xmlns:a16="http://schemas.microsoft.com/office/drawing/2014/main" id="{084002A8-97C4-FBB8-F616-254235E8FA24}"/>
                </a:ext>
              </a:extLst>
            </p:cNvPr>
            <p:cNvSpPr/>
            <p:nvPr/>
          </p:nvSpPr>
          <p:spPr bwMode="auto">
            <a:xfrm>
              <a:off x="4628251" y="-1"/>
              <a:ext cx="2843676" cy="3283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7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8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Helvetica Neue Medium"/>
              </a:endParaRPr>
            </a:p>
          </p:txBody>
        </p:sp>
      </p:grpSp>
      <p:grpSp>
        <p:nvGrpSpPr>
          <p:cNvPr id="8" name="Gruppieren">
            <a:extLst>
              <a:ext uri="{FF2B5EF4-FFF2-40B4-BE49-F238E27FC236}">
                <a16:creationId xmlns:a16="http://schemas.microsoft.com/office/drawing/2014/main" id="{484F0EA2-D6A1-6D3F-60BD-2922C98A319E}"/>
              </a:ext>
            </a:extLst>
          </p:cNvPr>
          <p:cNvGrpSpPr/>
          <p:nvPr/>
        </p:nvGrpSpPr>
        <p:grpSpPr bwMode="auto">
          <a:xfrm>
            <a:off x="-1781594" y="4559463"/>
            <a:ext cx="3362326" cy="3982951"/>
            <a:chOff x="0" y="0"/>
            <a:chExt cx="6724649" cy="7965899"/>
          </a:xfrm>
          <a:solidFill>
            <a:schemeClr val="accent6"/>
          </a:solidFill>
        </p:grpSpPr>
        <p:sp>
          <p:nvSpPr>
            <p:cNvPr id="9" name="Form">
              <a:extLst>
                <a:ext uri="{FF2B5EF4-FFF2-40B4-BE49-F238E27FC236}">
                  <a16:creationId xmlns:a16="http://schemas.microsoft.com/office/drawing/2014/main" id="{A2FB5C73-8E3F-F9BF-B1C2-AF1307F1D009}"/>
                </a:ext>
              </a:extLst>
            </p:cNvPr>
            <p:cNvSpPr/>
            <p:nvPr/>
          </p:nvSpPr>
          <p:spPr bwMode="auto">
            <a:xfrm>
              <a:off x="4566427" y="-1"/>
              <a:ext cx="2158224" cy="249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7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8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Titillium Web"/>
              </a:endParaRPr>
            </a:p>
          </p:txBody>
        </p:sp>
        <p:sp>
          <p:nvSpPr>
            <p:cNvPr id="11" name="Form">
              <a:extLst>
                <a:ext uri="{FF2B5EF4-FFF2-40B4-BE49-F238E27FC236}">
                  <a16:creationId xmlns:a16="http://schemas.microsoft.com/office/drawing/2014/main" id="{0984A4ED-53D3-B371-257E-E398923365ED}"/>
                </a:ext>
              </a:extLst>
            </p:cNvPr>
            <p:cNvSpPr/>
            <p:nvPr/>
          </p:nvSpPr>
          <p:spPr bwMode="auto">
            <a:xfrm>
              <a:off x="2458845" y="3658997"/>
              <a:ext cx="2158224" cy="2492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7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8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Titillium Web"/>
              </a:endParaRPr>
            </a:p>
          </p:txBody>
        </p:sp>
        <p:sp>
          <p:nvSpPr>
            <p:cNvPr id="13" name="Form">
              <a:extLst>
                <a:ext uri="{FF2B5EF4-FFF2-40B4-BE49-F238E27FC236}">
                  <a16:creationId xmlns:a16="http://schemas.microsoft.com/office/drawing/2014/main" id="{7F5C5728-3A72-5E42-90EA-FA0237EE2AD3}"/>
                </a:ext>
              </a:extLst>
            </p:cNvPr>
            <p:cNvSpPr/>
            <p:nvPr/>
          </p:nvSpPr>
          <p:spPr bwMode="auto">
            <a:xfrm>
              <a:off x="4566427" y="3658997"/>
              <a:ext cx="2158224" cy="2492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8" y="5097"/>
                  </a:lnTo>
                  <a:lnTo>
                    <a:pt x="21008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8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Titillium Web"/>
              </a:endParaRPr>
            </a:p>
          </p:txBody>
        </p:sp>
        <p:sp>
          <p:nvSpPr>
            <p:cNvPr id="15" name="Form">
              <a:extLst>
                <a:ext uri="{FF2B5EF4-FFF2-40B4-BE49-F238E27FC236}">
                  <a16:creationId xmlns:a16="http://schemas.microsoft.com/office/drawing/2014/main" id="{B2265F9E-29B9-F1C9-E517-A28CE353B32B}"/>
                </a:ext>
              </a:extLst>
            </p:cNvPr>
            <p:cNvSpPr/>
            <p:nvPr/>
          </p:nvSpPr>
          <p:spPr bwMode="auto">
            <a:xfrm>
              <a:off x="3512636" y="1844134"/>
              <a:ext cx="2158224" cy="249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7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8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Titillium Web"/>
              </a:endParaRPr>
            </a:p>
          </p:txBody>
        </p:sp>
        <p:sp>
          <p:nvSpPr>
            <p:cNvPr id="17" name="Form">
              <a:extLst>
                <a:ext uri="{FF2B5EF4-FFF2-40B4-BE49-F238E27FC236}">
                  <a16:creationId xmlns:a16="http://schemas.microsoft.com/office/drawing/2014/main" id="{A3BBE0BD-D2CA-75AD-2648-426C905794E6}"/>
                </a:ext>
              </a:extLst>
            </p:cNvPr>
            <p:cNvSpPr/>
            <p:nvPr/>
          </p:nvSpPr>
          <p:spPr bwMode="auto">
            <a:xfrm>
              <a:off x="1405054" y="5473859"/>
              <a:ext cx="2158224" cy="249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49"/>
                  </a:moveTo>
                  <a:lnTo>
                    <a:pt x="9318" y="751"/>
                  </a:ln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7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cubicBezTo>
                    <a:pt x="10816" y="0"/>
                    <a:pt x="9318" y="749"/>
                    <a:pt x="9318" y="749"/>
                  </a:cubicBezTo>
                  <a:close/>
                  <a:moveTo>
                    <a:pt x="853" y="5566"/>
                  </a:moveTo>
                  <a:lnTo>
                    <a:pt x="10799" y="592"/>
                  </a:lnTo>
                  <a:lnTo>
                    <a:pt x="20743" y="5564"/>
                  </a:lnTo>
                  <a:lnTo>
                    <a:pt x="10796" y="10538"/>
                  </a:lnTo>
                  <a:cubicBezTo>
                    <a:pt x="10796" y="10538"/>
                    <a:pt x="853" y="5566"/>
                    <a:pt x="853" y="5566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15909"/>
                  </a:moveTo>
                  <a:lnTo>
                    <a:pt x="589" y="6019"/>
                  </a:lnTo>
                  <a:lnTo>
                    <a:pt x="10488" y="10969"/>
                  </a:lnTo>
                  <a:lnTo>
                    <a:pt x="10488" y="20859"/>
                  </a:lnTo>
                  <a:cubicBezTo>
                    <a:pt x="10488" y="20859"/>
                    <a:pt x="589" y="15909"/>
                    <a:pt x="589" y="1590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Titillium Web"/>
              </a:endParaRPr>
            </a:p>
          </p:txBody>
        </p:sp>
        <p:sp>
          <p:nvSpPr>
            <p:cNvPr id="20" name="Form">
              <a:extLst>
                <a:ext uri="{FF2B5EF4-FFF2-40B4-BE49-F238E27FC236}">
                  <a16:creationId xmlns:a16="http://schemas.microsoft.com/office/drawing/2014/main" id="{9F536F0B-EF5E-D3AE-3F57-318B584D3056}"/>
                </a:ext>
              </a:extLst>
            </p:cNvPr>
            <p:cNvSpPr/>
            <p:nvPr/>
          </p:nvSpPr>
          <p:spPr bwMode="auto">
            <a:xfrm>
              <a:off x="-1" y="3395549"/>
              <a:ext cx="2158224" cy="2492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18" y="751"/>
                  </a:moveTo>
                  <a:lnTo>
                    <a:pt x="0" y="5410"/>
                  </a:lnTo>
                  <a:lnTo>
                    <a:pt x="0" y="5725"/>
                  </a:lnTo>
                  <a:lnTo>
                    <a:pt x="3" y="5726"/>
                  </a:lnTo>
                  <a:lnTo>
                    <a:pt x="3" y="16202"/>
                  </a:lnTo>
                  <a:lnTo>
                    <a:pt x="10799" y="21600"/>
                  </a:lnTo>
                  <a:lnTo>
                    <a:pt x="21596" y="16202"/>
                  </a:lnTo>
                  <a:lnTo>
                    <a:pt x="21596" y="5669"/>
                  </a:lnTo>
                  <a:lnTo>
                    <a:pt x="21600" y="5667"/>
                  </a:lnTo>
                  <a:lnTo>
                    <a:pt x="21600" y="5393"/>
                  </a:lnTo>
                  <a:lnTo>
                    <a:pt x="21007" y="5097"/>
                  </a:lnTo>
                  <a:lnTo>
                    <a:pt x="21007" y="5099"/>
                  </a:lnTo>
                  <a:lnTo>
                    <a:pt x="11074" y="132"/>
                  </a:lnTo>
                  <a:lnTo>
                    <a:pt x="11074" y="129"/>
                  </a:lnTo>
                  <a:lnTo>
                    <a:pt x="10816" y="0"/>
                  </a:lnTo>
                  <a:lnTo>
                    <a:pt x="9318" y="749"/>
                  </a:lnTo>
                  <a:cubicBezTo>
                    <a:pt x="9318" y="749"/>
                    <a:pt x="9318" y="751"/>
                    <a:pt x="9318" y="751"/>
                  </a:cubicBezTo>
                  <a:close/>
                  <a:moveTo>
                    <a:pt x="11074" y="10984"/>
                  </a:moveTo>
                  <a:lnTo>
                    <a:pt x="21010" y="6017"/>
                  </a:lnTo>
                  <a:lnTo>
                    <a:pt x="21010" y="15909"/>
                  </a:lnTo>
                  <a:lnTo>
                    <a:pt x="11074" y="20877"/>
                  </a:lnTo>
                  <a:cubicBezTo>
                    <a:pt x="11074" y="20877"/>
                    <a:pt x="11074" y="10984"/>
                    <a:pt x="11074" y="10984"/>
                  </a:cubicBezTo>
                  <a:close/>
                  <a:moveTo>
                    <a:pt x="589" y="6019"/>
                  </a:moveTo>
                  <a:lnTo>
                    <a:pt x="10488" y="10969"/>
                  </a:lnTo>
                  <a:lnTo>
                    <a:pt x="10488" y="20859"/>
                  </a:lnTo>
                  <a:lnTo>
                    <a:pt x="589" y="15909"/>
                  </a:lnTo>
                  <a:cubicBezTo>
                    <a:pt x="589" y="15909"/>
                    <a:pt x="589" y="6019"/>
                    <a:pt x="589" y="6019"/>
                  </a:cubicBezTo>
                  <a:close/>
                  <a:moveTo>
                    <a:pt x="10799" y="592"/>
                  </a:moveTo>
                  <a:lnTo>
                    <a:pt x="20743" y="5564"/>
                  </a:lnTo>
                  <a:lnTo>
                    <a:pt x="10797" y="10538"/>
                  </a:lnTo>
                  <a:lnTo>
                    <a:pt x="853" y="5566"/>
                  </a:lnTo>
                  <a:cubicBezTo>
                    <a:pt x="853" y="5566"/>
                    <a:pt x="10799" y="592"/>
                    <a:pt x="10799" y="59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algn="ctr" defTabSz="41076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</a:defRPr>
              </a:pPr>
              <a:endParaRPr sz="1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Titillium Web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8118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4B625E9E-9158-4041-8FD8-37DCE6F118E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" b="610"/>
          <a:stretch/>
        </p:blipFill>
        <p:spPr>
          <a:xfrm>
            <a:off x="0" y="0"/>
            <a:ext cx="6769100" cy="4457700"/>
          </a:xfrm>
          <a:prstGeom prst="rect">
            <a:avLst/>
          </a:prstGeom>
        </p:spPr>
      </p:pic>
      <p:pic>
        <p:nvPicPr>
          <p:cNvPr id="23" name="Bildplatzhalter 22">
            <a:extLst>
              <a:ext uri="{FF2B5EF4-FFF2-40B4-BE49-F238E27FC236}">
                <a16:creationId xmlns:a16="http://schemas.microsoft.com/office/drawing/2014/main" id="{D26AA553-1FC8-4A1C-AA47-DDD7673776F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3" b="16803"/>
          <a:stretch/>
        </p:blipFill>
        <p:spPr>
          <a:xfrm>
            <a:off x="6769100" y="4457700"/>
            <a:ext cx="5422900" cy="24003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657775" y="812371"/>
            <a:ext cx="2486144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AFDAE2-EC48-2A4D-86E5-5D00DAA9E5B0}"/>
              </a:ext>
            </a:extLst>
          </p:cNvPr>
          <p:cNvSpPr/>
          <p:nvPr/>
        </p:nvSpPr>
        <p:spPr>
          <a:xfrm>
            <a:off x="7653578" y="2192032"/>
            <a:ext cx="4368102" cy="534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000" u="none" strike="noStrike" spc="100" dirty="0">
                <a:effectLst/>
                <a:latin typeface="Titillium Web" pitchFamily="2" charset="77"/>
                <a:ea typeface="Source Sans Pro" panose="020B0503030403020204" pitchFamily="34" charset="0"/>
              </a:rPr>
              <a:t>Forschung zur Wirkung von Raum („Enabler“) für Kreativitäts- und Innovationsprozesse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E6C736-3482-084E-9A93-16187F0727F1}"/>
              </a:ext>
            </a:extLst>
          </p:cNvPr>
          <p:cNvSpPr txBox="1"/>
          <p:nvPr/>
        </p:nvSpPr>
        <p:spPr>
          <a:xfrm>
            <a:off x="7657775" y="836723"/>
            <a:ext cx="3161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300" dirty="0">
                <a:solidFill>
                  <a:schemeClr val="bg1">
                    <a:lumMod val="95000"/>
                  </a:schemeClr>
                </a:solidFill>
                <a:latin typeface="Titillium Web" panose="00000500000000000000" pitchFamily="2" charset="0"/>
                <a:cs typeface="Space Grotesk" pitchFamily="2" charset="0"/>
              </a:rPr>
              <a:t>EXPECT MO</a:t>
            </a:r>
            <a:r>
              <a:rPr lang="en-US" sz="3200" spc="300" dirty="0">
                <a:solidFill>
                  <a:schemeClr val="accent1"/>
                </a:solidFill>
                <a:latin typeface="Titillium Web" panose="00000500000000000000" pitchFamily="2" charset="0"/>
                <a:cs typeface="Space Grotesk" pitchFamily="2" charset="0"/>
              </a:rPr>
              <a:t>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E6C736-3482-084E-9A93-16187F0727F1}"/>
              </a:ext>
            </a:extLst>
          </p:cNvPr>
          <p:cNvSpPr txBox="1"/>
          <p:nvPr/>
        </p:nvSpPr>
        <p:spPr>
          <a:xfrm>
            <a:off x="7564600" y="375143"/>
            <a:ext cx="4554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anose="00000500000000000000" pitchFamily="2" charset="0"/>
                <a:ea typeface="Source Sans Pro" panose="020B0503030403020204" pitchFamily="34" charset="0"/>
                <a:cs typeface="Space Grotesk" pitchFamily="2" charset="0"/>
              </a:rPr>
              <a:t>Wie </a:t>
            </a:r>
            <a:r>
              <a:rPr lang="en-US" sz="16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tillium Web" panose="00000500000000000000" pitchFamily="2" charset="0"/>
                <a:ea typeface="Source Sans Pro" panose="020B0503030403020204" pitchFamily="34" charset="0"/>
                <a:cs typeface="Space Grotesk" pitchFamily="2" charset="0"/>
              </a:rPr>
              <a:t>geht´s</a:t>
            </a:r>
            <a:r>
              <a:rPr lang="en-US" sz="1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anose="00000500000000000000" pitchFamily="2" charset="0"/>
                <a:ea typeface="Source Sans Pro" panose="020B0503030403020204" pitchFamily="34" charset="0"/>
                <a:cs typeface="Space Grotesk" pitchFamily="2" charset="0"/>
              </a:rPr>
              <a:t> </a:t>
            </a:r>
            <a:r>
              <a:rPr lang="en-US" sz="16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tillium Web" panose="00000500000000000000" pitchFamily="2" charset="0"/>
                <a:ea typeface="Source Sans Pro" panose="020B0503030403020204" pitchFamily="34" charset="0"/>
                <a:cs typeface="Space Grotesk" pitchFamily="2" charset="0"/>
              </a:rPr>
              <a:t>weiter</a:t>
            </a:r>
            <a:r>
              <a:rPr lang="en-US" sz="1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anose="00000500000000000000" pitchFamily="2" charset="0"/>
                <a:ea typeface="Source Sans Pro" panose="020B0503030403020204" pitchFamily="34" charset="0"/>
                <a:cs typeface="Space Grotesk" pitchFamily="2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E6C736-3482-084E-9A93-16187F0727F1}"/>
              </a:ext>
            </a:extLst>
          </p:cNvPr>
          <p:cNvSpPr txBox="1"/>
          <p:nvPr/>
        </p:nvSpPr>
        <p:spPr>
          <a:xfrm>
            <a:off x="7598832" y="1796836"/>
            <a:ext cx="3763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Titillium Web" pitchFamily="2" charset="77"/>
                <a:sym typeface="Fira Sans Light"/>
              </a:rPr>
              <a:t>Weiterentwicklung „Coworkingspace on Campus“ / </a:t>
            </a:r>
            <a:r>
              <a:rPr lang="de-DE" sz="1200" b="1" dirty="0" err="1">
                <a:latin typeface="Titillium Web" pitchFamily="2" charset="77"/>
                <a:sym typeface="Fira Sans Light"/>
              </a:rPr>
              <a:t>CoCreation@Campus</a:t>
            </a:r>
            <a:endParaRPr lang="de-DE" sz="1200" b="1" dirty="0">
              <a:latin typeface="Titillium Web" pitchFamily="2" charset="77"/>
              <a:sym typeface="Fira Sans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457700"/>
            <a:ext cx="6769100" cy="240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79849" y="3591143"/>
            <a:ext cx="46875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pc="300" dirty="0" err="1">
                <a:solidFill>
                  <a:schemeClr val="bg1"/>
                </a:solidFill>
                <a:latin typeface="Titillium Web SemiBold" panose="00000700000000000000" pitchFamily="2" charset="0"/>
                <a:cs typeface="Space Grotesk" pitchFamily="2" charset="0"/>
              </a:rPr>
              <a:t>Opp</a:t>
            </a:r>
            <a:r>
              <a:rPr lang="en-US" sz="9600" spc="300" dirty="0" err="1">
                <a:solidFill>
                  <a:schemeClr val="bg1"/>
                </a:solidFill>
                <a:latin typeface="Titillium Web" panose="00000500000000000000" pitchFamily="2" charset="0"/>
                <a:cs typeface="Space Grotesk" pitchFamily="2" charset="0"/>
              </a:rPr>
              <a:t>:Lab</a:t>
            </a:r>
            <a:endParaRPr lang="en-US" sz="9600" spc="300" dirty="0">
              <a:solidFill>
                <a:schemeClr val="bg1"/>
              </a:solidFill>
              <a:latin typeface="Titillium Web" panose="00000500000000000000" pitchFamily="2" charset="0"/>
              <a:cs typeface="Space Grotesk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52D298-EEFF-8F43-B602-AF8039CC1278}"/>
              </a:ext>
            </a:extLst>
          </p:cNvPr>
          <p:cNvSpPr txBox="1"/>
          <p:nvPr/>
        </p:nvSpPr>
        <p:spPr>
          <a:xfrm>
            <a:off x="2053542" y="5499490"/>
            <a:ext cx="46778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latin typeface="Titillium Web SemiBold" panose="00000700000000000000" pitchFamily="2" charset="0"/>
                <a:cs typeface="Space Grotesk" pitchFamily="2" charset="0"/>
              </a:rPr>
              <a:t>VERLÄNGERUNG DES MIETVERTRAGS (10 JAHRE)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11FA2A-B039-204C-841D-744422EAB13D}"/>
              </a:ext>
            </a:extLst>
          </p:cNvPr>
          <p:cNvSpPr txBox="1"/>
          <p:nvPr/>
        </p:nvSpPr>
        <p:spPr>
          <a:xfrm>
            <a:off x="2053542" y="5765426"/>
            <a:ext cx="21066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latin typeface="Titillium Web SemiBold" panose="00000700000000000000" pitchFamily="2" charset="0"/>
                <a:cs typeface="Space Grotesk" pitchFamily="2" charset="0"/>
              </a:rPr>
              <a:t>OPEN WALK IN DAYS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D66B54-323C-EE4C-927A-385BD07F5E43}"/>
              </a:ext>
            </a:extLst>
          </p:cNvPr>
          <p:cNvSpPr txBox="1"/>
          <p:nvPr/>
        </p:nvSpPr>
        <p:spPr>
          <a:xfrm>
            <a:off x="2053542" y="6027036"/>
            <a:ext cx="31181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latin typeface="Titillium Web SemiBold" panose="00000700000000000000" pitchFamily="2" charset="0"/>
                <a:cs typeface="Space Grotesk" pitchFamily="2" charset="0"/>
              </a:rPr>
              <a:t>SCHÜLER*INNENWORKSHOPS – </a:t>
            </a:r>
          </a:p>
          <a:p>
            <a:r>
              <a:rPr lang="en-US" sz="1100" spc="300" dirty="0">
                <a:latin typeface="Titillium Web SemiBold" panose="00000700000000000000" pitchFamily="2" charset="0"/>
                <a:cs typeface="Space Grotesk" pitchFamily="2" charset="0"/>
              </a:rPr>
              <a:t>YOUNG ENTREPRENEURS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AC68F6-F693-4547-B818-82D07C1FD72C}"/>
              </a:ext>
            </a:extLst>
          </p:cNvPr>
          <p:cNvSpPr txBox="1"/>
          <p:nvPr/>
        </p:nvSpPr>
        <p:spPr>
          <a:xfrm>
            <a:off x="2053542" y="6408612"/>
            <a:ext cx="27863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latin typeface="Titillium Web SemiBold" panose="00000700000000000000" pitchFamily="2" charset="0"/>
                <a:cs typeface="Space Grotesk" pitchFamily="2" charset="0"/>
              </a:rPr>
              <a:t>CITIZEN SCIENCE PROJEKTE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0467AA-3C69-784A-A0C5-B5BC8EDA044B}"/>
              </a:ext>
            </a:extLst>
          </p:cNvPr>
          <p:cNvSpPr txBox="1"/>
          <p:nvPr/>
        </p:nvSpPr>
        <p:spPr>
          <a:xfrm rot="20404079">
            <a:off x="643815" y="5504968"/>
            <a:ext cx="1053080" cy="1044135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0958102"/>
              </a:avLst>
            </a:prstTxWarp>
            <a:spAutoFit/>
          </a:bodyPr>
          <a:lstStyle/>
          <a:p>
            <a:r>
              <a:rPr lang="en-US" sz="1050" spc="300" dirty="0" err="1">
                <a:latin typeface="Titillium Web SemiBold" panose="00000700000000000000" pitchFamily="2" charset="0"/>
                <a:cs typeface="Space Grotesk" pitchFamily="2" charset="0"/>
              </a:rPr>
              <a:t>Opp:Lab</a:t>
            </a:r>
            <a:r>
              <a:rPr lang="en-US" sz="1050" spc="300" dirty="0">
                <a:latin typeface="Titillium Web SemiBold" panose="00000700000000000000" pitchFamily="2" charset="0"/>
                <a:cs typeface="Space Grotesk" pitchFamily="2" charset="0"/>
              </a:rPr>
              <a:t> für alle und in die </a:t>
            </a:r>
            <a:r>
              <a:rPr lang="en-US" sz="1050" spc="300" dirty="0" err="1">
                <a:latin typeface="Titillium Web SemiBold" panose="00000700000000000000" pitchFamily="2" charset="0"/>
                <a:cs typeface="Space Grotesk" pitchFamily="2" charset="0"/>
              </a:rPr>
              <a:t>Breite</a:t>
            </a:r>
            <a:r>
              <a:rPr lang="en-US" sz="1050" spc="300" dirty="0">
                <a:latin typeface="Titillium Web SemiBold" panose="00000700000000000000" pitchFamily="2" charset="0"/>
                <a:cs typeface="Space Grotesk" pitchFamily="2" charset="0"/>
              </a:rPr>
              <a:t> </a:t>
            </a:r>
          </a:p>
        </p:txBody>
      </p:sp>
      <p:sp>
        <p:nvSpPr>
          <p:cNvPr id="21" name="Oval 20"/>
          <p:cNvSpPr/>
          <p:nvPr/>
        </p:nvSpPr>
        <p:spPr>
          <a:xfrm>
            <a:off x="883473" y="5728827"/>
            <a:ext cx="576808" cy="576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0">
            <a:extLst>
              <a:ext uri="{FF2B5EF4-FFF2-40B4-BE49-F238E27FC236}">
                <a16:creationId xmlns:a16="http://schemas.microsoft.com/office/drawing/2014/main" id="{4B0FD9E2-39A9-43DE-8879-2E5BFCADC368}"/>
              </a:ext>
            </a:extLst>
          </p:cNvPr>
          <p:cNvSpPr/>
          <p:nvPr/>
        </p:nvSpPr>
        <p:spPr>
          <a:xfrm>
            <a:off x="1030597" y="5877901"/>
            <a:ext cx="279519" cy="2795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1ED38A84-155E-2F43-CCF5-DCA02A6763BF}"/>
              </a:ext>
            </a:extLst>
          </p:cNvPr>
          <p:cNvSpPr/>
          <p:nvPr/>
        </p:nvSpPr>
        <p:spPr>
          <a:xfrm>
            <a:off x="7653578" y="3085934"/>
            <a:ext cx="4368102" cy="534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000" u="none" strike="noStrike" spc="100" dirty="0">
                <a:effectLst/>
                <a:latin typeface="Titillium Web" pitchFamily="2" charset="77"/>
                <a:ea typeface="Source Sans Pro" panose="020B0503030403020204" pitchFamily="34" charset="0"/>
              </a:rPr>
              <a:t>Persönlichkeits- und Kompetenzsteigerung von Studierenden  </a:t>
            </a:r>
            <a:r>
              <a:rPr lang="de-DE" sz="1000" u="none" strike="noStrike" spc="100" dirty="0">
                <a:effectLst/>
                <a:latin typeface="Titillium Web" pitchFamily="2" charset="77"/>
                <a:ea typeface="Source Sans Pro" panose="020B0503030403020204" pitchFamily="34" charset="0"/>
                <a:sym typeface="Wingdings" panose="05000000000000000000" pitchFamily="2" charset="2"/>
              </a:rPr>
              <a:t></a:t>
            </a:r>
            <a:r>
              <a:rPr lang="de-DE" sz="1000" u="none" strike="noStrike" spc="100" dirty="0">
                <a:effectLst/>
                <a:latin typeface="Titillium Web" pitchFamily="2" charset="77"/>
                <a:ea typeface="Source Sans Pro" panose="020B0503030403020204" pitchFamily="34" charset="0"/>
              </a:rPr>
              <a:t> Gestalter*innen der Zukunft 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77B7E69A-5519-FDC6-DA0B-813D960448C5}"/>
              </a:ext>
            </a:extLst>
          </p:cNvPr>
          <p:cNvSpPr txBox="1"/>
          <p:nvPr/>
        </p:nvSpPr>
        <p:spPr>
          <a:xfrm>
            <a:off x="7598832" y="2875481"/>
            <a:ext cx="3763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Titillium Web" pitchFamily="2" charset="77"/>
                <a:sym typeface="Fira Sans Light"/>
              </a:rPr>
              <a:t>Stärkung „</a:t>
            </a:r>
            <a:r>
              <a:rPr lang="de-DE" sz="1200" b="1" dirty="0" err="1">
                <a:latin typeface="Titillium Web" pitchFamily="2" charset="77"/>
                <a:sym typeface="Fira Sans Light"/>
              </a:rPr>
              <a:t>Entrepreneurial</a:t>
            </a:r>
            <a:r>
              <a:rPr lang="de-DE" sz="1200" b="1" dirty="0">
                <a:latin typeface="Titillium Web" pitchFamily="2" charset="77"/>
                <a:sym typeface="Fira Sans Light"/>
              </a:rPr>
              <a:t> </a:t>
            </a:r>
            <a:r>
              <a:rPr lang="de-DE" sz="1200" b="1" dirty="0" err="1">
                <a:latin typeface="Titillium Web" pitchFamily="2" charset="77"/>
                <a:sym typeface="Fira Sans Light"/>
              </a:rPr>
              <a:t>Mindset</a:t>
            </a:r>
            <a:r>
              <a:rPr lang="de-DE" sz="1200" b="1" dirty="0">
                <a:latin typeface="Titillium Web" pitchFamily="2" charset="77"/>
                <a:sym typeface="Fira Sans Light"/>
              </a:rPr>
              <a:t>“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A60B0EE-E251-AA5F-20E7-5D7650BB1A21}"/>
              </a:ext>
            </a:extLst>
          </p:cNvPr>
          <p:cNvSpPr/>
          <p:nvPr/>
        </p:nvSpPr>
        <p:spPr bwMode="auto">
          <a:xfrm>
            <a:off x="1983649" y="5592516"/>
            <a:ext cx="45719" cy="45719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9988AF3-6DD6-803A-BABA-4E9649620705}"/>
              </a:ext>
            </a:extLst>
          </p:cNvPr>
          <p:cNvSpPr/>
          <p:nvPr/>
        </p:nvSpPr>
        <p:spPr bwMode="auto">
          <a:xfrm>
            <a:off x="1983649" y="5864804"/>
            <a:ext cx="45719" cy="45719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8A4C56D-0E99-C382-0C24-0D740ED7BB50}"/>
              </a:ext>
            </a:extLst>
          </p:cNvPr>
          <p:cNvSpPr/>
          <p:nvPr/>
        </p:nvSpPr>
        <p:spPr bwMode="auto">
          <a:xfrm>
            <a:off x="1983649" y="6124332"/>
            <a:ext cx="45719" cy="45719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98BDE58E-7BD5-86E0-3C36-7C2C2131020B}"/>
              </a:ext>
            </a:extLst>
          </p:cNvPr>
          <p:cNvSpPr/>
          <p:nvPr/>
        </p:nvSpPr>
        <p:spPr bwMode="auto">
          <a:xfrm>
            <a:off x="1983649" y="6504909"/>
            <a:ext cx="45719" cy="45719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3912051"/>
      </p:ext>
    </p:extLst>
  </p:cSld>
  <p:clrMapOvr>
    <a:masterClrMapping/>
  </p:clrMapOvr>
</p:sld>
</file>

<file path=ppt/theme/theme1.xml><?xml version="1.0" encoding="utf-8"?>
<a:theme xmlns:a="http://schemas.openxmlformats.org/drawingml/2006/main" name="1_White">
  <a:themeElements>
    <a:clrScheme name="Unix Light Col1">
      <a:dk1>
        <a:srgbClr val="000000"/>
      </a:dk1>
      <a:lt1>
        <a:srgbClr val="FFFFFF"/>
      </a:lt1>
      <a:dk2>
        <a:srgbClr val="D1D1D1"/>
      </a:dk2>
      <a:lt2>
        <a:srgbClr val="000000"/>
      </a:lt2>
      <a:accent1>
        <a:srgbClr val="FFCB04"/>
      </a:accent1>
      <a:accent2>
        <a:srgbClr val="BABABA"/>
      </a:accent2>
      <a:accent3>
        <a:srgbClr val="DADADA"/>
      </a:accent3>
      <a:accent4>
        <a:srgbClr val="F6F6F6"/>
      </a:accent4>
      <a:accent5>
        <a:srgbClr val="FFE87C"/>
      </a:accent5>
      <a:accent6>
        <a:srgbClr val="FFFFFF"/>
      </a:accent6>
      <a:hlink>
        <a:srgbClr val="38AD96"/>
      </a:hlink>
      <a:folHlink>
        <a:srgbClr val="38AD96"/>
      </a:folHlink>
    </a:clrScheme>
    <a:fontScheme name="White">
      <a:majorFont>
        <a:latin typeface="Fira Sans Medium"/>
        <a:ea typeface="Fira Sans Medium"/>
        <a:cs typeface="Fira Sans Medium"/>
      </a:majorFont>
      <a:minorFont>
        <a:latin typeface="Fira Sans Medium"/>
        <a:ea typeface="Fira Sans Medium"/>
        <a:cs typeface="Fira Sans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FCB04"/>
        </a:solidFill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rgbClr val="FFCB04"/>
          </a:solidFill>
          <a:prstDash val="solid"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381</Words>
  <Application>Microsoft Macintosh PowerPoint</Application>
  <DocSecurity>0</DocSecurity>
  <PresentationFormat>Breitbild</PresentationFormat>
  <Paragraphs>69</Paragraphs>
  <Slides>6</Slides>
  <Notes>6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5" baseType="lpstr">
      <vt:lpstr>Titillium Web SemiBold</vt:lpstr>
      <vt:lpstr>Titillium Web</vt:lpstr>
      <vt:lpstr>Calibri</vt:lpstr>
      <vt:lpstr>Helvetica Neue Medium</vt:lpstr>
      <vt:lpstr>Wingdings</vt:lpstr>
      <vt:lpstr>Space Grotesk</vt:lpstr>
      <vt:lpstr>Fira Sans Light</vt:lpstr>
      <vt:lpstr>Fira Sans Medium</vt:lpstr>
      <vt:lpstr>1_White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Marko Berndt</dc:creator>
  <cp:keywords/>
  <dc:description/>
  <cp:lastModifiedBy>Martina Konieczny</cp:lastModifiedBy>
  <cp:revision>104</cp:revision>
  <dcterms:created xsi:type="dcterms:W3CDTF">2020-08-24T18:14:25Z</dcterms:created>
  <dcterms:modified xsi:type="dcterms:W3CDTF">2024-06-05T09:03:56Z</dcterms:modified>
  <cp:category/>
  <dc:identifier/>
  <cp:contentStatus/>
  <dc:language/>
  <cp:version/>
</cp:coreProperties>
</file>