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pos="408">
          <p15:clr>
            <a:srgbClr val="A4A3A4"/>
          </p15:clr>
        </p15:guide>
        <p15:guide id="3" pos="54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129" autoAdjust="0"/>
  </p:normalViewPr>
  <p:slideViewPr>
    <p:cSldViewPr showGuides="1">
      <p:cViewPr varScale="1">
        <p:scale>
          <a:sx n="86" d="100"/>
          <a:sy n="86" d="100"/>
        </p:scale>
        <p:origin x="2292" y="78"/>
      </p:cViewPr>
      <p:guideLst>
        <p:guide orient="horz" pos="799"/>
        <p:guide pos="408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3091C-A7E1-4EEF-830B-F65CB1538338}" type="datetimeFigureOut">
              <a:rPr lang="de-DE" smtClean="0"/>
              <a:pPr/>
              <a:t>02.12.2020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0C6F-2FDE-48B7-A1C0-00B9020474F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787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79778-F551-4F82-9F4B-7F31524F6FF4}" type="datetimeFigureOut">
              <a:rPr lang="de-DE" smtClean="0"/>
              <a:pPr/>
              <a:t>02.12.2020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D7841-0DDF-4DD7-B0AF-EB4AEF6E38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953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adjust the text marked in red.</a:t>
            </a:r>
          </a:p>
          <a:p>
            <a:r>
              <a:rPr lang="en-US" dirty="0"/>
              <a:t>You can also add your own telephone number. Via the emergency telephone number from the e-assessment service you can reach Christian Rabe.</a:t>
            </a:r>
          </a:p>
          <a:p>
            <a:endParaRPr lang="en-US" dirty="0"/>
          </a:p>
          <a:p>
            <a:r>
              <a:rPr lang="en-US" dirty="0"/>
              <a:t>Both slides should be shown to the exam candidates </a:t>
            </a:r>
            <a:r>
              <a:rPr lang="en-US" b="1" dirty="0"/>
              <a:t>before</a:t>
            </a:r>
            <a:r>
              <a:rPr lang="en-US" dirty="0"/>
              <a:t> the exam.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115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Titel des Vortrags </a:t>
            </a:r>
            <a:br>
              <a:rPr lang="de-DE" dirty="0"/>
            </a:br>
            <a:r>
              <a:rPr lang="de-DE" dirty="0"/>
              <a:t>(Bearbeitung durch Klicken; maximal drei Zeilen)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-Folie_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8000" y="144000"/>
            <a:ext cx="6995121" cy="3686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Folienüberschrift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47564" y="1260000"/>
            <a:ext cx="7993199" cy="5229340"/>
          </a:xfrm>
          <a:prstGeom prst="rect">
            <a:avLst/>
          </a:prstGeom>
          <a:ln w="0">
            <a:noFill/>
          </a:ln>
          <a:effectLst/>
        </p:spPr>
        <p:txBody>
          <a:bodyPr lIns="0" tIns="0" rIns="0" bIns="0"/>
          <a:lstStyle>
            <a:lvl1pPr marL="266700" indent="-266700">
              <a:buFont typeface="Wingdings" pitchFamily="2" charset="2"/>
              <a:buChar char="§"/>
              <a:defRPr sz="2400" baseline="0">
                <a:latin typeface="Lucida Sans" pitchFamily="34" charset="0"/>
              </a:defRPr>
            </a:lvl1pPr>
            <a:lvl2pPr marL="542925" indent="-276225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2pPr>
            <a:lvl3pPr marL="809625" indent="-266700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3pPr>
            <a:lvl4pPr marL="1076325" indent="-266700">
              <a:buFont typeface="Symbol" pitchFamily="18" charset="2"/>
              <a:buChar char="-"/>
              <a:defRPr baseline="0">
                <a:latin typeface="Lucida Sans" pitchFamily="34" charset="0"/>
              </a:defRPr>
            </a:lvl4pPr>
            <a:lvl5pPr marL="1257300" indent="-180975">
              <a:buFont typeface="Symbol" pitchFamily="18" charset="2"/>
              <a:buChar char="-"/>
              <a:defRPr baseline="0">
                <a:latin typeface="Lucida Sans" pitchFamily="34" charset="0"/>
              </a:defRPr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sz="quarter" idx="11" hasCustomPrompt="1"/>
          </p:nvPr>
        </p:nvSpPr>
        <p:spPr>
          <a:xfrm>
            <a:off x="647700" y="576000"/>
            <a:ext cx="6985000" cy="32385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buNone/>
              <a:defRPr sz="1600" b="1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sz="1600" dirty="0"/>
              <a:t>Hier Unterüberschrift einfügen</a:t>
            </a:r>
            <a:endParaRPr lang="de-DE" dirty="0"/>
          </a:p>
        </p:txBody>
      </p:sp>
      <p:sp>
        <p:nvSpPr>
          <p:cNvPr id="6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Zwischentitel z.B. Fortsetzung um ? Uhr, Abschnittsüberschrift, Unterinhaltspunkte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-Folie_Bil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8000" y="144000"/>
            <a:ext cx="6995121" cy="3686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Folienüberschrift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47564" y="6408000"/>
            <a:ext cx="8028892" cy="261360"/>
          </a:xfrm>
          <a:prstGeom prst="rect">
            <a:avLst/>
          </a:prstGeom>
          <a:ln w="0">
            <a:noFill/>
          </a:ln>
          <a:effectLst/>
        </p:spPr>
        <p:txBody>
          <a:bodyPr lIns="0" tIns="0" rIns="0" bIns="0"/>
          <a:lstStyle>
            <a:lvl1pPr marL="0" indent="0">
              <a:buFont typeface="Wingdings" pitchFamily="2" charset="2"/>
              <a:buNone/>
              <a:defRPr sz="1400" baseline="0">
                <a:latin typeface="Lucida Sans" pitchFamily="34" charset="0"/>
              </a:defRPr>
            </a:lvl1pPr>
            <a:lvl2pPr marL="542925" indent="-276225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2pPr>
            <a:lvl3pPr marL="809625" indent="-266700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3pPr>
            <a:lvl4pPr marL="1076325" indent="-266700">
              <a:buFont typeface="Symbol" pitchFamily="18" charset="2"/>
              <a:buChar char="-"/>
              <a:defRPr baseline="0">
                <a:latin typeface="Lucida Sans" pitchFamily="34" charset="0"/>
              </a:defRPr>
            </a:lvl4pPr>
            <a:lvl5pPr marL="1257300" indent="-180975">
              <a:buFont typeface="Symbol" pitchFamily="18" charset="2"/>
              <a:buChar char="-"/>
              <a:defRPr baseline="0">
                <a:latin typeface="Lucida Sans" pitchFamily="34" charset="0"/>
              </a:defRPr>
            </a:lvl5pPr>
          </a:lstStyle>
          <a:p>
            <a:pPr lvl="0"/>
            <a:r>
              <a:rPr lang="de-DE" sz="1400" dirty="0"/>
              <a:t>Bildunterzeile bearbeiten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1" hasCustomPrompt="1"/>
          </p:nvPr>
        </p:nvSpPr>
        <p:spPr>
          <a:xfrm>
            <a:off x="647700" y="576000"/>
            <a:ext cx="6985000" cy="32385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buNone/>
              <a:defRPr sz="1600" b="1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sz="1600" dirty="0"/>
              <a:t>Hier Unterüberschrift einfügen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 hasCustomPrompt="1"/>
          </p:nvPr>
        </p:nvSpPr>
        <p:spPr>
          <a:xfrm>
            <a:off x="647700" y="1260000"/>
            <a:ext cx="7993063" cy="50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r>
              <a:rPr lang="de-DE" dirty="0"/>
              <a:t>Bild in diesen Rahmen durch Klicken in die Mitte einfügen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Schluss/Dank/Gruß (Bearbeitung durch Klicken; maximal drei Zeilen)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5" r:id="rId2"/>
    <p:sldLayoutId id="2147483659" r:id="rId3"/>
    <p:sldLayoutId id="2147483656" r:id="rId4"/>
    <p:sldLayoutId id="2147483658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test.th-wildau.d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E-Assessment with Supervision WebApp on </a:t>
            </a:r>
            <a:r>
              <a:rPr lang="en-US" dirty="0">
                <a:solidFill>
                  <a:srgbClr val="FF0000"/>
                </a:solidFill>
              </a:rPr>
              <a:t>[date]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[Name – Module]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5A881-5EE6-4810-8E56-ED3D0E3C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Notes –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AF72A-0051-4536-BDA9-F8D68AA26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Please log into the Supervision WebApp: </a:t>
            </a:r>
            <a:r>
              <a:rPr lang="de-DE" b="1" dirty="0">
                <a:hlinkClick r:id="rId2"/>
              </a:rPr>
              <a:t>https://etest.th-wildau.de/</a:t>
            </a:r>
            <a:endParaRPr lang="de-DE" b="1" dirty="0"/>
          </a:p>
          <a:p>
            <a:endParaRPr lang="de-DE" dirty="0"/>
          </a:p>
          <a:p>
            <a:r>
              <a:rPr lang="de-DE" dirty="0" err="1"/>
              <a:t>Important</a:t>
            </a:r>
            <a:r>
              <a:rPr lang="de-DE" dirty="0"/>
              <a:t>:</a:t>
            </a:r>
          </a:p>
          <a:p>
            <a:pPr lvl="1"/>
            <a:r>
              <a:rPr lang="en-US" dirty="0"/>
              <a:t>Do not log into the Moodle course via the </a:t>
            </a:r>
            <a:r>
              <a:rPr lang="en-US" dirty="0" err="1"/>
              <a:t>unidos</a:t>
            </a:r>
            <a:r>
              <a:rPr lang="en-US" dirty="0"/>
              <a:t> app, but via the </a:t>
            </a:r>
            <a:r>
              <a:rPr lang="en-US" b="1" dirty="0"/>
              <a:t>browser of your smartphone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you have already had unsuccessful login attempts and receive an error message empty the cache in your browser.</a:t>
            </a:r>
            <a:endParaRPr lang="de-DE" dirty="0"/>
          </a:p>
          <a:p>
            <a:endParaRPr lang="de-DE" dirty="0"/>
          </a:p>
          <a:p>
            <a:r>
              <a:rPr lang="en-US" dirty="0"/>
              <a:t>If you have problems logging into the Supervision WebApp please use the chat in the webinar room.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5A881-5EE6-4810-8E56-ED3D0E3C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Notes –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AF72A-0051-4536-BDA9-F8D68AA26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If you have technical problems with the e-assessment report </a:t>
            </a:r>
            <a:r>
              <a:rPr lang="en-US" i="1" dirty="0"/>
              <a:t>immediately</a:t>
            </a:r>
            <a:r>
              <a:rPr lang="en-US" dirty="0"/>
              <a:t> via the chat in the webinar.</a:t>
            </a:r>
          </a:p>
          <a:p>
            <a:r>
              <a:rPr lang="en-US" dirty="0"/>
              <a:t>In the event of a non-existent internet connection call the emergency telephone number 0 33 75 / 508-923. Make a note of this number in advance.</a:t>
            </a:r>
            <a:endParaRPr lang="de-DE" dirty="0"/>
          </a:p>
          <a:p>
            <a:endParaRPr lang="de-DE" dirty="0"/>
          </a:p>
          <a:p>
            <a:r>
              <a:rPr lang="en-US" dirty="0"/>
              <a:t>Make sure you leave your sound on so that you can hear important information from us if necessary.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6524647"/>
      </p:ext>
    </p:extLst>
  </p:cSld>
  <p:clrMapOvr>
    <a:masterClrMapping/>
  </p:clrMapOvr>
</p:sld>
</file>

<file path=ppt/theme/theme1.xml><?xml version="1.0" encoding="utf-8"?>
<a:theme xmlns:a="http://schemas.openxmlformats.org/drawingml/2006/main" name="TH-Foliendesign">
  <a:themeElements>
    <a:clrScheme name="TH-Präsentation-Farben">
      <a:dk1>
        <a:srgbClr val="005BAE"/>
      </a:dk1>
      <a:lt1>
        <a:sysClr val="window" lastClr="FFFFFF"/>
      </a:lt1>
      <a:dk2>
        <a:srgbClr val="F2871A"/>
      </a:dk2>
      <a:lt2>
        <a:srgbClr val="CCDEEF"/>
      </a:lt2>
      <a:accent1>
        <a:srgbClr val="F2871A"/>
      </a:accent1>
      <a:accent2>
        <a:srgbClr val="F2871A"/>
      </a:accent2>
      <a:accent3>
        <a:srgbClr val="F2871A"/>
      </a:accent3>
      <a:accent4>
        <a:srgbClr val="F2871A"/>
      </a:accent4>
      <a:accent5>
        <a:srgbClr val="F2871A"/>
      </a:accent5>
      <a:accent6>
        <a:srgbClr val="F79646"/>
      </a:accent6>
      <a:hlink>
        <a:srgbClr val="005BAE"/>
      </a:hlink>
      <a:folHlink>
        <a:srgbClr val="005BAE"/>
      </a:folHlink>
    </a:clrScheme>
    <a:fontScheme name="TH-Präsentation-Schrifte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square" lIns="0" tIns="0" rIns="0" bIns="0" rtlCol="0" anchor="t" anchorCtr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" id="{16A4D687-4311-4ADD-AA52-FA629ACB824F}" vid="{B460590B-0C8C-4911-B7BF-415FBE699C73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 Wildau</Template>
  <TotalTime>0</TotalTime>
  <Words>208</Words>
  <Application>Microsoft Office PowerPoint</Application>
  <PresentationFormat>Bildschirmpräsentation 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Lucida Sans</vt:lpstr>
      <vt:lpstr>Symbol</vt:lpstr>
      <vt:lpstr>Wingdings</vt:lpstr>
      <vt:lpstr>TH-Foliendesign</vt:lpstr>
      <vt:lpstr>E-Assessment with Supervision WebApp on [date] </vt:lpstr>
      <vt:lpstr>Notes – before the exam</vt:lpstr>
      <vt:lpstr>Notes – during the exam</vt:lpstr>
    </vt:vector>
  </TitlesOfParts>
  <Company>nm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Online-Plenum vom 17.04.2020</dc:title>
  <dc:creator>S</dc:creator>
  <cp:lastModifiedBy>XV</cp:lastModifiedBy>
  <cp:revision>16</cp:revision>
  <dcterms:created xsi:type="dcterms:W3CDTF">2020-04-17T09:02:12Z</dcterms:created>
  <dcterms:modified xsi:type="dcterms:W3CDTF">2020-12-02T18:20:28Z</dcterms:modified>
</cp:coreProperties>
</file>