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4" r:id="rId2"/>
    <p:sldId id="310" r:id="rId3"/>
    <p:sldId id="359" r:id="rId4"/>
    <p:sldId id="339" r:id="rId5"/>
    <p:sldId id="360" r:id="rId6"/>
    <p:sldId id="368" r:id="rId7"/>
    <p:sldId id="315" r:id="rId8"/>
    <p:sldId id="335" r:id="rId9"/>
    <p:sldId id="357" r:id="rId10"/>
    <p:sldId id="338" r:id="rId11"/>
    <p:sldId id="317" r:id="rId12"/>
    <p:sldId id="341" r:id="rId13"/>
    <p:sldId id="354" r:id="rId14"/>
    <p:sldId id="350" r:id="rId15"/>
    <p:sldId id="349" r:id="rId16"/>
    <p:sldId id="351" r:id="rId17"/>
    <p:sldId id="352" r:id="rId18"/>
    <p:sldId id="353" r:id="rId19"/>
    <p:sldId id="334" r:id="rId20"/>
    <p:sldId id="330" r:id="rId21"/>
    <p:sldId id="331" r:id="rId22"/>
    <p:sldId id="329" r:id="rId23"/>
    <p:sldId id="318" r:id="rId24"/>
    <p:sldId id="319" r:id="rId25"/>
    <p:sldId id="362" r:id="rId26"/>
    <p:sldId id="363" r:id="rId27"/>
    <p:sldId id="361" r:id="rId28"/>
    <p:sldId id="364" r:id="rId29"/>
    <p:sldId id="365" r:id="rId30"/>
    <p:sldId id="366" r:id="rId31"/>
    <p:sldId id="321" r:id="rId32"/>
    <p:sldId id="332" r:id="rId33"/>
    <p:sldId id="344" r:id="rId34"/>
    <p:sldId id="322" r:id="rId35"/>
    <p:sldId id="333" r:id="rId36"/>
    <p:sldId id="323" r:id="rId37"/>
    <p:sldId id="342" r:id="rId38"/>
    <p:sldId id="343" r:id="rId39"/>
    <p:sldId id="336" r:id="rId40"/>
    <p:sldId id="367" r:id="rId41"/>
  </p:sldIdLst>
  <p:sldSz cx="9144000" cy="6858000" type="screen4x3"/>
  <p:notesSz cx="6858000" cy="9144000"/>
  <p:custDataLst>
    <p:tags r:id="rId4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2" autoAdjust="0"/>
    <p:restoredTop sz="81410" autoAdjust="0"/>
  </p:normalViewPr>
  <p:slideViewPr>
    <p:cSldViewPr>
      <p:cViewPr>
        <p:scale>
          <a:sx n="66" d="100"/>
          <a:sy n="66" d="100"/>
        </p:scale>
        <p:origin x="-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7FF3D-060A-49E6-AFC6-108C5B1AD29D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EE951-EA29-4F33-A715-46A999401A8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96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-educational-resources.de/timeline-zu-oer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Danke für die Einladung!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i.d.R.</a:t>
            </a:r>
            <a:r>
              <a:rPr lang="de-DE" baseline="0" smtClean="0"/>
              <a:t> sprechen wir von digitalen Formaten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[nach erstem Spiegelstriche kommen weitere automatisch]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800" smtClean="0"/>
              <a:t>Freie Lizenzen:</a:t>
            </a:r>
          </a:p>
          <a:p>
            <a:pPr lvl="1"/>
            <a:r>
              <a:rPr lang="de-DE" sz="1400" smtClean="0"/>
              <a:t>Einschränkungen in der Verwendung z.B. durch nc-Modul oder durch Anmerkung „für Unterrichtszwecke“</a:t>
            </a:r>
          </a:p>
          <a:p>
            <a:pPr lvl="1"/>
            <a:r>
              <a:rPr lang="de-DE" sz="1400" smtClean="0"/>
              <a:t>umstrittenes sa-Modul (Material bleibt damit zwar weiterhin frei, aber die Anwendung wird eingeschränkt) </a:t>
            </a:r>
          </a:p>
          <a:p>
            <a:r>
              <a:rPr lang="de-DE" sz="1800" smtClean="0"/>
              <a:t>Merkmale wie „kostenlos“  oder „kommerziell“ kommen </a:t>
            </a:r>
            <a:r>
              <a:rPr lang="de-DE" sz="1800" u="sng" smtClean="0"/>
              <a:t>nicht</a:t>
            </a:r>
            <a:r>
              <a:rPr lang="de-DE" sz="1800" smtClean="0"/>
              <a:t> vor. Sie sind meist nur „Nebenwirkung“, aber nicht zwingend.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3A4D-7A22-48A4-AC57-4CD6DB8E8F21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http://open-educational-resources.de/timeline-zu-oer/</a:t>
            </a:r>
            <a:r>
              <a:rPr lang="de-DE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862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20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99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96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4C60-E70B-4931-83D4-EC64175E9AB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475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883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Reformschulen: „Wir haben</a:t>
            </a:r>
            <a:r>
              <a:rPr lang="de-DE" baseline="0" smtClean="0"/>
              <a:t> 80% unser Unterrichtsmaterialien selber erstellt.“</a:t>
            </a:r>
          </a:p>
          <a:p>
            <a:r>
              <a:rPr lang="de-DE" baseline="0" smtClean="0"/>
              <a:t>Gleichschritt = Schulbuch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Reformschulen: „Wir haben</a:t>
            </a:r>
            <a:r>
              <a:rPr lang="de-DE" baseline="0" smtClean="0"/>
              <a:t> 80% unser Unterrichtsmaterialien selber erstellt.“</a:t>
            </a:r>
          </a:p>
          <a:p>
            <a:r>
              <a:rPr lang="de-DE" baseline="0" smtClean="0"/>
              <a:t>Gleichschritt = Schulbuch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 smtClean="0"/>
              <a:t>Laptops und Tablets</a:t>
            </a:r>
            <a:r>
              <a:rPr lang="de-DE" baseline="0" dirty="0" smtClean="0"/>
              <a:t> mit digitale-</a:t>
            </a:r>
            <a:r>
              <a:rPr lang="de-DE" baseline="0" dirty="0" err="1" smtClean="0"/>
              <a:t>schuluecher.de</a:t>
            </a:r>
            <a:r>
              <a:rPr lang="de-DE" baseline="0" dirty="0" smtClean="0"/>
              <a:t>?</a:t>
            </a:r>
            <a:endParaRPr lang="de-DE" dirty="0" smtClean="0"/>
          </a:p>
          <a:p>
            <a:pPr marL="228600" indent="-228600">
              <a:buAutoNum type="arabicPeriod"/>
            </a:pPr>
            <a:r>
              <a:rPr lang="de-DE" dirty="0" smtClean="0"/>
              <a:t>Handeln, Projekt, Produkt, Bearbeitung, Portfolio ...</a:t>
            </a:r>
          </a:p>
          <a:p>
            <a:pPr marL="228600" indent="-228600">
              <a:buAutoNum type="arabicPeriod"/>
            </a:pPr>
            <a:r>
              <a:rPr lang="de-DE" dirty="0" smtClean="0"/>
              <a:t>Arbeitsblätter, Inklusives</a:t>
            </a:r>
            <a:r>
              <a:rPr lang="de-DE" baseline="0" dirty="0" smtClean="0"/>
              <a:t> Lernen, 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Arbeitsteilung im doppelten Sinn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30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Graswurzel-Revolution?</a:t>
            </a:r>
            <a:r>
              <a:rPr lang="de-DE" baseline="0" dirty="0" smtClean="0"/>
              <a:t> Große sichtbare Aktivitäten vor allem dort, wo es bezahlte Gärtner gibt.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183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oder passiert viel mehr unter der Oberfläche?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47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Ergebnisse für den Stream verbalisieren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4C60-E70B-4931-83D4-EC64175E9AB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43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Rip</a:t>
            </a:r>
            <a:r>
              <a:rPr lang="de-DE" dirty="0" smtClean="0"/>
              <a:t>-Mix-</a:t>
            </a:r>
            <a:r>
              <a:rPr lang="de-DE" dirty="0" err="1" smtClean="0"/>
              <a:t>Burn</a:t>
            </a:r>
            <a:r>
              <a:rPr lang="de-DE" dirty="0" smtClean="0"/>
              <a:t> als (vermeintlich) digitale Kultur,</a:t>
            </a:r>
            <a:br>
              <a:rPr lang="de-DE" dirty="0" smtClean="0"/>
            </a:br>
            <a:r>
              <a:rPr lang="de-DE" dirty="0" smtClean="0"/>
              <a:t>heute wohl „</a:t>
            </a:r>
            <a:r>
              <a:rPr lang="de-DE" dirty="0" err="1" smtClean="0"/>
              <a:t>Rip</a:t>
            </a:r>
            <a:r>
              <a:rPr lang="de-DE" dirty="0" smtClean="0"/>
              <a:t>-Mix-</a:t>
            </a:r>
            <a:r>
              <a:rPr lang="de-DE" dirty="0" err="1" smtClean="0"/>
              <a:t>Copy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Lehrer sind Meister im Umgang mit Schere (</a:t>
            </a:r>
            <a:r>
              <a:rPr lang="de-DE" dirty="0" err="1" smtClean="0"/>
              <a:t>Rip</a:t>
            </a:r>
            <a:r>
              <a:rPr lang="de-DE" dirty="0" smtClean="0"/>
              <a:t>), Klebestift (Mix) und Kopierer (</a:t>
            </a:r>
            <a:r>
              <a:rPr lang="de-DE" dirty="0" err="1" smtClean="0"/>
              <a:t>Copy</a:t>
            </a:r>
            <a:r>
              <a:rPr lang="de-DE" dirty="0" smtClean="0"/>
              <a:t>).</a:t>
            </a:r>
          </a:p>
          <a:p>
            <a:r>
              <a:rPr lang="de-DE" dirty="0" smtClean="0"/>
              <a:t>Anzahl der Kopien / Jahr: 400 Mio. (offiziell und auf Schulgeräten)</a:t>
            </a:r>
          </a:p>
          <a:p>
            <a:r>
              <a:rPr lang="de-DE" dirty="0" smtClean="0"/>
              <a:t>wachsende Kultur des Teilens: Sharing / Teamarbeit</a:t>
            </a:r>
          </a:p>
          <a:p>
            <a:r>
              <a:rPr lang="de-DE" dirty="0" smtClean="0"/>
              <a:t>Lehrer entdecken Vorteile digitaler Werkzeuge und Plattformen.</a:t>
            </a:r>
          </a:p>
          <a:p>
            <a:pPr marL="0" indent="0">
              <a:buNone/>
            </a:pPr>
            <a:r>
              <a:rPr lang="de-DE" dirty="0" smtClean="0"/>
              <a:t>Paradoxe Situation : Wir haben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mit digitalen Werkzeugen und Plattformen beste Möglichkeiten für Remix und Austausch,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Anforderungen an Schule und Pädagogik, die Remix und Austausch als Fundament sehen,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also einen historischen Glücksfall!</a:t>
            </a:r>
          </a:p>
          <a:p>
            <a:pPr marL="514350" indent="-514350">
              <a:buNone/>
            </a:pPr>
            <a:r>
              <a:rPr lang="de-DE" dirty="0" smtClean="0"/>
              <a:t>	ein Verbot für digitales Remixen.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„Wissenschaftsparagraf“, digitale Materialsammlung</a:t>
            </a:r>
          </a:p>
          <a:p>
            <a:r>
              <a:rPr lang="de-DE" dirty="0" err="1" smtClean="0"/>
              <a:t>Elsevier</a:t>
            </a:r>
            <a:r>
              <a:rPr lang="de-DE" baseline="0" dirty="0" smtClean="0"/>
              <a:t> verklagt </a:t>
            </a:r>
            <a:r>
              <a:rPr lang="de-DE" baseline="0" dirty="0" err="1" smtClean="0"/>
              <a:t>Researchgate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46912" y="6356350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02.11.2017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ad.joeran.de/wild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yourdo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lobal_Open_Educational_Resources_Logo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sco.de/oer-faq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access.mpg.de/68053/Berliner_Erklaerung_dt_Version_07-2006.pdf" TargetMode="External"/><Relationship Id="rId2" Type="http://schemas.openxmlformats.org/officeDocument/2006/relationships/hyperlink" Target="http://www.budapestopenaccessinitiative.org/translations/german-transla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-educational-resources.de/timeline-zu-oe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er-contentbuffet.info/" TargetMode="External"/><Relationship Id="rId2" Type="http://schemas.openxmlformats.org/officeDocument/2006/relationships/hyperlink" Target="http://www.open-educational-resources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/>
              <a:t>Open Educational Resources (OER) – </a:t>
            </a:r>
            <a:br>
              <a:rPr lang="de-DE" dirty="0"/>
            </a:br>
            <a:r>
              <a:rPr lang="de-DE" dirty="0" smtClean="0"/>
              <a:t>wer wie was warum?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http</a:t>
            </a:r>
            <a:r>
              <a:rPr lang="de-DE" dirty="0">
                <a:hlinkClick r:id="rId3"/>
              </a:rPr>
              <a:t>://pad.joeran.de/wildau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 anchor="b">
            <a:normAutofit/>
          </a:bodyPr>
          <a:lstStyle/>
          <a:p>
            <a:r>
              <a:rPr lang="de-DE" dirty="0" err="1" smtClean="0"/>
              <a:t>Jöran</a:t>
            </a:r>
            <a:r>
              <a:rPr lang="de-DE" dirty="0" smtClean="0"/>
              <a:t> </a:t>
            </a:r>
            <a:r>
              <a:rPr lang="de-DE" dirty="0" err="1" smtClean="0"/>
              <a:t>Muuß-Merholz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Forum eLearning</a:t>
            </a:r>
          </a:p>
          <a:p>
            <a:r>
              <a:rPr lang="de-DE" dirty="0" smtClean="0"/>
              <a:t>TH Wildau, 12. Oktober 2017</a:t>
            </a:r>
          </a:p>
        </p:txBody>
      </p:sp>
    </p:spTree>
    <p:extLst>
      <p:ext uri="{BB962C8B-B14F-4D97-AF65-F5344CB8AC3E}">
        <p14:creationId xmlns:p14="http://schemas.microsoft.com/office/powerpoint/2010/main" val="17467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duennes Eis - Foto CC-by-2.0 by Ed Yourdon  flic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4248" cy="60932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6825" y="-38410"/>
            <a:ext cx="4588825" cy="1019138"/>
          </a:xfrm>
          <a:solidFill>
            <a:srgbClr val="A6A6A6">
              <a:alpha val="68000"/>
            </a:srgbClr>
          </a:solidFill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2. Urheberrecht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842895" y="6608385"/>
            <a:ext cx="526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smtClean="0"/>
              <a:t>Foto: CC-by-2.0 </a:t>
            </a:r>
            <a:r>
              <a:rPr lang="de-DE" sz="1200" dirty="0" err="1" smtClean="0"/>
              <a:t>by</a:t>
            </a:r>
            <a:r>
              <a:rPr lang="de-DE" sz="1200" dirty="0" smtClean="0"/>
              <a:t> Ed Yourdon / </a:t>
            </a:r>
            <a:r>
              <a:rPr lang="de-DE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4"/>
              </a:rPr>
              <a:t>http://www.flickr.com/photos/yourdon</a:t>
            </a:r>
            <a:r>
              <a:rPr lang="de-DE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4"/>
              </a:rPr>
              <a:t>/</a:t>
            </a:r>
            <a:r>
              <a:rPr lang="de-DE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896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de-DE" sz="8000" b="1" dirty="0"/>
              <a:t>§ 52a UrhG – Öffentliche Zugänglichmachung für Unterricht und Forschung</a:t>
            </a:r>
            <a:br>
              <a:rPr lang="de-DE" sz="8000" b="1" dirty="0"/>
            </a:br>
            <a:endParaRPr lang="de-DE" sz="8000" b="1" dirty="0"/>
          </a:p>
          <a:p>
            <a:pPr marL="514350" indent="-514350">
              <a:buAutoNum type="arabicParenBoth"/>
            </a:pPr>
            <a:r>
              <a:rPr lang="de-DE" sz="6800" dirty="0"/>
              <a:t>Zulässig ist, </a:t>
            </a:r>
          </a:p>
          <a:p>
            <a:pPr marL="914400" lvl="1" indent="-514350">
              <a:buAutoNum type="arabicParenBoth"/>
            </a:pPr>
            <a:r>
              <a:rPr lang="de-DE" sz="6800" dirty="0"/>
              <a:t>veröffentlichte </a:t>
            </a:r>
            <a:r>
              <a:rPr lang="de-DE" sz="6800" u="heavy" dirty="0">
                <a:uFill>
                  <a:solidFill>
                    <a:srgbClr val="FF6600"/>
                  </a:solidFill>
                </a:uFill>
              </a:rPr>
              <a:t>kleine Teile eines Werkes</a:t>
            </a:r>
            <a:r>
              <a:rPr lang="de-DE" sz="6800" dirty="0"/>
              <a:t>, </a:t>
            </a:r>
            <a:r>
              <a:rPr lang="de-DE" sz="6800" u="heavy" dirty="0">
                <a:uFill>
                  <a:solidFill>
                    <a:srgbClr val="FF6600"/>
                  </a:solidFill>
                </a:uFill>
              </a:rPr>
              <a:t>Werke geringen Umfangs sowie einzelne Beiträge aus Zeitungen oder Zeitschriften</a:t>
            </a:r>
            <a:r>
              <a:rPr lang="de-DE" sz="6800" dirty="0"/>
              <a:t> zur </a:t>
            </a:r>
            <a:r>
              <a:rPr lang="de-DE" sz="6800" u="heavy" dirty="0">
                <a:uFill>
                  <a:solidFill>
                    <a:srgbClr val="FF0000"/>
                  </a:solidFill>
                </a:uFill>
              </a:rPr>
              <a:t>Veranschaulichung im Unterricht an Schulen, Hochschulen</a:t>
            </a:r>
            <a:r>
              <a:rPr lang="de-DE" sz="6800" dirty="0"/>
              <a:t>, nichtgewerblichen Einrichtungen der Aus- und Weiterbildung sowie an Einrichtungen der Berufsbildung </a:t>
            </a:r>
            <a:r>
              <a:rPr lang="de-DE" sz="6800" u="heavy" dirty="0">
                <a:uFill>
                  <a:solidFill>
                    <a:srgbClr val="FF0000"/>
                  </a:solidFill>
                </a:uFill>
              </a:rPr>
              <a:t>ausschließlich für den bestimmt abgegrenzten Kreis von Unterrichtsteilnehmern</a:t>
            </a:r>
            <a:r>
              <a:rPr lang="de-DE" sz="6800" dirty="0"/>
              <a:t> oder </a:t>
            </a:r>
          </a:p>
          <a:p>
            <a:pPr marL="914400" lvl="1" indent="-514350">
              <a:buAutoNum type="arabicParenBoth"/>
            </a:pPr>
            <a:r>
              <a:rPr lang="de-DE" sz="6800" dirty="0"/>
              <a:t>veröffentlichte Teile eines Werkes, Werke geringen Umfangs sowie einzelne Beiträge aus Zeitungen oder Zeitschriften </a:t>
            </a:r>
            <a:r>
              <a:rPr lang="de-DE" sz="6800" u="heavy" dirty="0">
                <a:uFill>
                  <a:solidFill>
                    <a:srgbClr val="FF0000"/>
                  </a:solidFill>
                </a:uFill>
              </a:rPr>
              <a:t>ausschließlich für einen bestimmt abgegrenzten Kreis von Personen für deren eigene wissenschaftliche Forschung</a:t>
            </a:r>
            <a:r>
              <a:rPr lang="de-DE" sz="6800" dirty="0"/>
              <a:t> </a:t>
            </a:r>
          </a:p>
          <a:p>
            <a:pPr marL="538163" lvl="1" indent="0">
              <a:buNone/>
            </a:pPr>
            <a:r>
              <a:rPr lang="de-DE" sz="6800" dirty="0"/>
              <a:t>öffentlich zugänglich zu machen, soweit dies zu dem jeweiligen Zweck geboten und zur Verfolgung nicht kommerzieller Zwecke gerechtfertigt ist. </a:t>
            </a:r>
          </a:p>
          <a:p>
            <a:pPr marL="514350" indent="-514350">
              <a:buAutoNum type="arabicParenBoth"/>
            </a:pPr>
            <a:r>
              <a:rPr lang="de-DE" sz="6800" dirty="0">
                <a:uFill>
                  <a:solidFill>
                    <a:srgbClr val="FF0000"/>
                  </a:solidFill>
                </a:uFill>
              </a:rPr>
              <a:t>Die öffentliche Zugänglichmachung eines für den Unterrichtsgebrauch an Schulen bestimmten Werkes ist stets nur mit Einwilligung des Berechtigten zulässig</a:t>
            </a:r>
            <a:r>
              <a:rPr lang="de-DE" sz="6800" u="heavy" dirty="0">
                <a:uFill>
                  <a:solidFill>
                    <a:srgbClr val="FF0000"/>
                  </a:solidFill>
                </a:uFill>
              </a:rPr>
              <a:t>.</a:t>
            </a:r>
            <a:r>
              <a:rPr lang="de-DE" sz="6800" dirty="0"/>
              <a:t> Die öffentliche Zugänglichmachung eines Filmwerkes ist vor Ablauf von zwei Jahren nach Beginn der üblichen regulären Auswertung in Filmtheatern im Geltungsbereich dieses Gesetzes stets nur mit Einwilligung des Berechtigten zulässig. </a:t>
            </a:r>
          </a:p>
          <a:p>
            <a:pPr marL="514350" indent="-514350">
              <a:buAutoNum type="arabicParenBoth"/>
            </a:pPr>
            <a:r>
              <a:rPr lang="de-DE" sz="6800" dirty="0"/>
              <a:t>Zulässig sind in den Fällen des Absatzes 1 auch die zur öffentlichen Zugänglichmachung erforderlichen Vervielfältigungen. </a:t>
            </a:r>
          </a:p>
          <a:p>
            <a:pPr marL="514350" indent="-514350">
              <a:buAutoNum type="arabicParenBoth"/>
            </a:pPr>
            <a:r>
              <a:rPr lang="de-DE" sz="6800" dirty="0"/>
              <a:t>Für die öffentliche Zugänglichmachung nach Absatz 1 ist eine </a:t>
            </a:r>
            <a:r>
              <a:rPr lang="de-DE" sz="6800" u="heavy" dirty="0">
                <a:uFill>
                  <a:solidFill>
                    <a:srgbClr val="FF0000"/>
                  </a:solidFill>
                </a:uFill>
              </a:rPr>
              <a:t>angemessene Vergütung</a:t>
            </a:r>
            <a:r>
              <a:rPr lang="de-DE" sz="6800" dirty="0"/>
              <a:t> zu zahlen. Der Anspruch kann nur durch eine Verwertungsgesellschaft geltend gemacht werden.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43608" y="26636"/>
            <a:ext cx="8100392" cy="1458148"/>
          </a:xfrm>
          <a:prstGeom prst="rect">
            <a:avLst/>
          </a:prstGeom>
          <a:solidFill>
            <a:srgbClr val="A6A6A6">
              <a:alpha val="37000"/>
            </a:srgbClr>
          </a:solidFill>
        </p:spPr>
        <p:txBody>
          <a:bodyPr wrap="square" rtlCol="0">
            <a:normAutofit fontScale="70000" lnSpcReduction="20000"/>
          </a:bodyPr>
          <a:lstStyle/>
          <a:p>
            <a:r>
              <a:rPr lang="de-DE" b="1"/>
              <a:t>Beispiel elektronischer Semesterapparat:</a:t>
            </a:r>
          </a:p>
          <a:p>
            <a:r>
              <a:rPr lang="de-DE"/>
              <a:t>Veröffentlichte kleine Teile eines Werkes (max. 12 % des Textes und nicht mehr als 100 Seiten. Dabei sind sämtliche Seiten zu berücksichtigen, die keine Leerseiten sind und deren Inhalt überwiegend aus Text besteht. </a:t>
            </a:r>
          </a:p>
          <a:p>
            <a:r>
              <a:rPr lang="de-DE"/>
              <a:t>Zu berücksichtigen sind daher auch Inhaltsverzeichnis, Vorwort, Einleitung, Literaturverzeichnis, Namensregister, Sachregister. Nicht zu berücksichtigen sind Leerseiten und Seiten, die überwiegend aus Bildern, Fotos oder Abbildungen bestehen.)</a:t>
            </a:r>
          </a:p>
          <a:p>
            <a:endParaRPr lang="de-DE"/>
          </a:p>
          <a:p>
            <a:r>
              <a:rPr lang="de-DE"/>
              <a:t>BGH 1. Zivilsenat Meilensteine der Psychologie, v. 28.11.2013, Az.: I ZR 76/12</a:t>
            </a:r>
          </a:p>
        </p:txBody>
      </p:sp>
      <p:cxnSp>
        <p:nvCxnSpPr>
          <p:cNvPr id="14" name="Gekrümmte Verbindung 13"/>
          <p:cNvCxnSpPr>
            <a:stCxn id="4" idx="1"/>
          </p:cNvCxnSpPr>
          <p:nvPr/>
        </p:nvCxnSpPr>
        <p:spPr>
          <a:xfrm rot="10800000" flipH="1" flipV="1">
            <a:off x="1043608" y="755710"/>
            <a:ext cx="216024" cy="2529274"/>
          </a:xfrm>
          <a:prstGeom prst="curvedConnector4">
            <a:avLst>
              <a:gd name="adj1" fmla="val -382723"/>
              <a:gd name="adj2" fmla="val 102979"/>
            </a:avLst>
          </a:prstGeom>
          <a:ln w="57150" cmpd="sng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67544" y="4365104"/>
            <a:ext cx="8280920" cy="792088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00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8741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-16825" y="-384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49115" y="6366596"/>
            <a:ext cx="749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Grafik:  Global Open Educational Resources </a:t>
            </a:r>
            <a:r>
              <a:rPr lang="de-DE" sz="1200" dirty="0" smtClean="0"/>
              <a:t>Logo</a:t>
            </a:r>
            <a:br>
              <a:rPr lang="de-DE" sz="1200" dirty="0" smtClean="0"/>
            </a:br>
            <a:r>
              <a:rPr lang="de-DE" sz="1200" dirty="0" smtClean="0"/>
              <a:t>CC</a:t>
            </a:r>
            <a:r>
              <a:rPr lang="de-DE" sz="1200" dirty="0"/>
              <a:t>-BY-3.0 </a:t>
            </a:r>
            <a:r>
              <a:rPr lang="de-DE" sz="1200" dirty="0" err="1" smtClean="0"/>
              <a:t>Jonathasmello</a:t>
            </a:r>
            <a:r>
              <a:rPr lang="de-DE" sz="1200" dirty="0"/>
              <a:t> </a:t>
            </a:r>
            <a:r>
              <a:rPr lang="de-DE" sz="1200" dirty="0" err="1"/>
              <a:t>via </a:t>
            </a:r>
            <a:r>
              <a:rPr lang="de-DE" sz="1200" dirty="0" err="1">
                <a:hlinkClick r:id="rId3"/>
              </a:rPr>
              <a:t>http</a:t>
            </a:r>
            <a:r>
              <a:rPr lang="de-DE" sz="1200" dirty="0">
                <a:hlinkClick r:id="rId3"/>
              </a:rPr>
              <a:t>://</a:t>
            </a:r>
            <a:r>
              <a:rPr lang="de-DE" sz="1200" dirty="0" err="1">
                <a:hlinkClick r:id="rId3"/>
              </a:rPr>
              <a:t>commons.wikimedia.org</a:t>
            </a:r>
            <a:r>
              <a:rPr lang="de-DE" sz="1200" dirty="0">
                <a:hlinkClick r:id="rId3"/>
              </a:rPr>
              <a:t>/</a:t>
            </a:r>
            <a:r>
              <a:rPr lang="de-DE" sz="1200" dirty="0" err="1">
                <a:hlinkClick r:id="rId3"/>
              </a:rPr>
              <a:t>wiki</a:t>
            </a:r>
            <a:r>
              <a:rPr lang="de-DE" sz="1200" dirty="0">
                <a:hlinkClick r:id="rId3"/>
              </a:rPr>
              <a:t>/</a:t>
            </a:r>
            <a:r>
              <a:rPr lang="de-DE" sz="1200" dirty="0" err="1">
                <a:hlinkClick r:id="rId3"/>
              </a:rPr>
              <a:t>File:Global_Open_Educational_Resources_Logo.svg</a:t>
            </a:r>
            <a:r>
              <a:rPr lang="de-DE" sz="1200" dirty="0" err="1"/>
              <a:t> 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2090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Definition Open Educational Resources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/>
              <a:t>„</a:t>
            </a:r>
            <a:r>
              <a:rPr lang="de-DE" u="heavy">
                <a:uFill>
                  <a:solidFill>
                    <a:srgbClr val="FF6600"/>
                  </a:solidFill>
                </a:uFill>
              </a:rPr>
              <a:t>Lehr-, Lern- und Forschungsressourcen</a:t>
            </a:r>
            <a:r>
              <a:rPr lang="de-DE"/>
              <a:t> in Form jeden Mediums, digital oder anderweitig, die gemeinfrei sind oder unter einer offenen Lizenz veröffentlicht wurden, welche den kostenlosen Zugang sowie die kostenlose </a:t>
            </a:r>
            <a:r>
              <a:rPr lang="de-DE" u="heavy">
                <a:uFill>
                  <a:solidFill>
                    <a:srgbClr val="FF0000"/>
                  </a:solidFill>
                </a:uFill>
              </a:rPr>
              <a:t>Nutzung, Bearbeitung und Weiterverbreitung</a:t>
            </a:r>
            <a:r>
              <a:rPr lang="de-DE"/>
              <a:t> durch Andere ohne oder mit geringfügigen Einschränkungen erlaubt.” 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r>
              <a:rPr lang="de-DE" sz="2000"/>
              <a:t>Deutsche UNESCO-Kommission (2013): Was sind Open Educational Resources? Und andere häufig gestellte Fragen zu OER. </a:t>
            </a:r>
            <a:br>
              <a:rPr lang="de-DE" sz="2000"/>
            </a:br>
            <a:r>
              <a:rPr lang="de-DE" sz="2000">
                <a:hlinkClick r:id="rId2"/>
              </a:rPr>
              <a:t>http://www.unesco.de/oer-faq.html</a:t>
            </a:r>
            <a:r>
              <a:rPr lang="de-DE" sz="20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64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Definition Open Access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/>
              <a:t>„Open access meint, dass diese </a:t>
            </a:r>
            <a:r>
              <a:rPr lang="de-DE" u="heavy">
                <a:uFill>
                  <a:solidFill>
                    <a:srgbClr val="FF6600"/>
                  </a:solidFill>
                </a:uFill>
              </a:rPr>
              <a:t>Literatur</a:t>
            </a:r>
            <a:r>
              <a:rPr lang="de-DE"/>
              <a:t> kostenfrei und öffentlich im Internet zugänglich sein sollte, so dass Interessierte die Volltexte </a:t>
            </a:r>
            <a:r>
              <a:rPr lang="de-DE" u="heavy">
                <a:uFill>
                  <a:solidFill>
                    <a:srgbClr val="FF0000"/>
                  </a:solidFill>
                </a:uFill>
              </a:rPr>
              <a:t>lesen, herunterladen, kopieren, verteilen, drucken, in ihnen suchen, auf sie verweisen</a:t>
            </a:r>
            <a:r>
              <a:rPr lang="de-DE"/>
              <a:t> und sie auch sonst auf jede denkbare legale Weise </a:t>
            </a:r>
            <a:r>
              <a:rPr lang="de-DE" u="heavy">
                <a:uFill>
                  <a:solidFill>
                    <a:srgbClr val="FF0000"/>
                  </a:solidFill>
                </a:uFill>
              </a:rPr>
              <a:t>benutzen</a:t>
            </a:r>
            <a:r>
              <a:rPr lang="de-DE"/>
              <a:t> können, ohne finanzielle, gesetzliche oder technische Barrieren jenseits von denen, die mit dem Internet-Zugang selbst verbunden sind.“</a:t>
            </a:r>
          </a:p>
          <a:p>
            <a:pPr marL="0" indent="0">
              <a:buNone/>
            </a:pPr>
            <a:r>
              <a:rPr lang="de-DE" sz="2600"/>
              <a:t>Budapest Open Access Initiative 2002 </a:t>
            </a:r>
            <a:br>
              <a:rPr lang="de-DE" sz="2600"/>
            </a:br>
            <a:r>
              <a:rPr lang="de-DE" sz="2600">
                <a:hlinkClick r:id="rId2"/>
              </a:rPr>
              <a:t>http://www.budapestopenaccessinitiative.org/translations/german-translation</a:t>
            </a:r>
            <a:r>
              <a:rPr lang="de-DE" sz="2600"/>
              <a:t> 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„Wir definieren den offenen Zugang oder den ‚Open Access’ als eine umfassende Quelle </a:t>
            </a:r>
            <a:r>
              <a:rPr lang="de-DE" u="heavy">
                <a:uFill>
                  <a:solidFill>
                    <a:srgbClr val="FF6600"/>
                  </a:solidFill>
                </a:uFill>
              </a:rPr>
              <a:t>menschlichen Wissens und kulturellen Erbes</a:t>
            </a:r>
            <a:r>
              <a:rPr lang="de-DE"/>
              <a:t>, die von der Wissenschaftsgemeinschaft bestätigt wurden.“</a:t>
            </a:r>
          </a:p>
          <a:p>
            <a:pPr marL="0" indent="0">
              <a:buNone/>
            </a:pPr>
            <a:r>
              <a:rPr lang="de-DE" sz="2600"/>
              <a:t>Berliner Erklärung 2003  </a:t>
            </a:r>
            <a:br>
              <a:rPr lang="de-DE" sz="2600"/>
            </a:br>
            <a:r>
              <a:rPr lang="de-DE" sz="2600">
                <a:hlinkClick r:id="rId3"/>
              </a:rPr>
              <a:t>http://openaccess.mpg.de/68053/Berliner_Erklaerung_dt_Version_07-2006.pdf</a:t>
            </a:r>
            <a:r>
              <a:rPr lang="de-DE" sz="2600"/>
              <a:t>  </a:t>
            </a:r>
          </a:p>
          <a:p>
            <a:pPr marL="0" indent="0">
              <a:buNone/>
            </a:pPr>
            <a:endParaRPr lang="de-DE" sz="2600"/>
          </a:p>
          <a:p>
            <a:pPr marL="0" indent="0">
              <a:buNone/>
            </a:pPr>
            <a:r>
              <a:rPr lang="de-DE" sz="2600"/>
              <a:t>(Unterstreichungen durch JMM)</a:t>
            </a:r>
          </a:p>
        </p:txBody>
      </p:sp>
    </p:spTree>
    <p:extLst>
      <p:ext uri="{BB962C8B-B14F-4D97-AF65-F5344CB8AC3E}">
        <p14:creationId xmlns:p14="http://schemas.microsoft.com/office/powerpoint/2010/main" val="12221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OA vs. OER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llipse 6"/>
          <p:cNvSpPr/>
          <p:nvPr/>
        </p:nvSpPr>
        <p:spPr>
          <a:xfrm>
            <a:off x="179512" y="2349240"/>
            <a:ext cx="3240000" cy="3240000"/>
          </a:xfrm>
          <a:prstGeom prst="ellipse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OA – Open Access</a:t>
            </a:r>
          </a:p>
        </p:txBody>
      </p:sp>
      <p:sp>
        <p:nvSpPr>
          <p:cNvPr id="5" name="Ellipse 5"/>
          <p:cNvSpPr/>
          <p:nvPr/>
        </p:nvSpPr>
        <p:spPr>
          <a:xfrm>
            <a:off x="5724488" y="2348880"/>
            <a:ext cx="3240000" cy="3240000"/>
          </a:xfrm>
          <a:prstGeom prst="ellipse">
            <a:avLst/>
          </a:prstGeom>
          <a:solidFill>
            <a:srgbClr val="F30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r"/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OER – Open Educational Resources</a:t>
            </a:r>
            <a:endParaRPr lang="de-DE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0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OA vs. OER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llipse 6"/>
          <p:cNvSpPr/>
          <p:nvPr/>
        </p:nvSpPr>
        <p:spPr>
          <a:xfrm>
            <a:off x="1835696" y="2348880"/>
            <a:ext cx="3240000" cy="3240000"/>
          </a:xfrm>
          <a:prstGeom prst="ellipse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OA – Open Access</a:t>
            </a:r>
          </a:p>
        </p:txBody>
      </p:sp>
      <p:sp>
        <p:nvSpPr>
          <p:cNvPr id="5" name="Ellipse 5"/>
          <p:cNvSpPr/>
          <p:nvPr/>
        </p:nvSpPr>
        <p:spPr>
          <a:xfrm>
            <a:off x="3995936" y="2348880"/>
            <a:ext cx="3240000" cy="3240000"/>
          </a:xfrm>
          <a:prstGeom prst="ellipse">
            <a:avLst/>
          </a:prstGeom>
          <a:solidFill>
            <a:srgbClr val="F30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r"/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OER – Open Educational Resources</a:t>
            </a:r>
            <a:endParaRPr lang="de-DE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OA vs. OER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llipse 6"/>
          <p:cNvSpPr/>
          <p:nvPr/>
        </p:nvSpPr>
        <p:spPr>
          <a:xfrm>
            <a:off x="2339752" y="2348880"/>
            <a:ext cx="4176464" cy="4176464"/>
          </a:xfrm>
          <a:prstGeom prst="ellipse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OA – Open Access</a:t>
            </a:r>
          </a:p>
          <a:p>
            <a:endParaRPr lang="de-DE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llipse 5"/>
          <p:cNvSpPr/>
          <p:nvPr/>
        </p:nvSpPr>
        <p:spPr>
          <a:xfrm>
            <a:off x="4139952" y="4077072"/>
            <a:ext cx="2087872" cy="2087872"/>
          </a:xfrm>
          <a:prstGeom prst="ellipse">
            <a:avLst/>
          </a:prstGeom>
          <a:solidFill>
            <a:srgbClr val="F30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r"/>
            <a:r>
              <a:rPr lang="de-DE" sz="1600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OER – Open Educational Resources</a:t>
            </a:r>
            <a:endParaRPr lang="de-DE" sz="1600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OA vs. OER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llipse 5"/>
          <p:cNvSpPr/>
          <p:nvPr/>
        </p:nvSpPr>
        <p:spPr>
          <a:xfrm>
            <a:off x="2325889" y="2348880"/>
            <a:ext cx="4190327" cy="4035115"/>
          </a:xfrm>
          <a:prstGeom prst="ellipse">
            <a:avLst/>
          </a:prstGeom>
          <a:solidFill>
            <a:srgbClr val="F30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OER – Open Educational Resources</a:t>
            </a:r>
          </a:p>
          <a:p>
            <a:pPr algn="r"/>
            <a:endParaRPr lang="de-DE" sz="1600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de-DE" sz="1600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de-DE" sz="1600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de-DE" sz="1600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de-DE" sz="1600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de-DE" sz="1600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llipse 6"/>
          <p:cNvSpPr/>
          <p:nvPr/>
        </p:nvSpPr>
        <p:spPr>
          <a:xfrm>
            <a:off x="3851920" y="4077072"/>
            <a:ext cx="2291962" cy="2088232"/>
          </a:xfrm>
          <a:prstGeom prst="ellipse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OA – Open Access</a:t>
            </a:r>
          </a:p>
        </p:txBody>
      </p:sp>
    </p:spTree>
    <p:extLst>
      <p:ext uri="{BB962C8B-B14F-4D97-AF65-F5344CB8AC3E}">
        <p14:creationId xmlns:p14="http://schemas.microsoft.com/office/powerpoint/2010/main" val="37231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OER </a:t>
            </a:r>
            <a:r>
              <a:rPr lang="de-DE"/>
              <a:t>– </a:t>
            </a:r>
            <a:r>
              <a:rPr lang="de-DE" smtClean="0"/>
              <a:t>Begriffsklärung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i="1" smtClean="0"/>
              <a:t>Open Educational Resources</a:t>
            </a:r>
            <a:r>
              <a:rPr lang="de-DE" smtClean="0"/>
              <a:t/>
            </a:r>
            <a:br>
              <a:rPr lang="de-DE" smtClean="0"/>
            </a:br>
            <a:r>
              <a:rPr lang="de-DE" i="1" smtClean="0"/>
              <a:t>offene / freie Lehr- und Lernmaterialien (?)</a:t>
            </a:r>
          </a:p>
          <a:p>
            <a:pPr>
              <a:buNone/>
            </a:pPr>
            <a:r>
              <a:rPr lang="de-DE" smtClean="0"/>
              <a:t>kein Konsens zur Definition</a:t>
            </a:r>
          </a:p>
          <a:p>
            <a:pPr>
              <a:buNone/>
            </a:pPr>
            <a:r>
              <a:rPr lang="de-DE" smtClean="0"/>
              <a:t>	weder zu „offen“ / „frei“</a:t>
            </a:r>
          </a:p>
          <a:p>
            <a:pPr>
              <a:buNone/>
            </a:pPr>
            <a:r>
              <a:rPr lang="de-DE" smtClean="0"/>
              <a:t>	noch zu „</a:t>
            </a:r>
            <a:r>
              <a:rPr lang="de-DE" i="1" smtClean="0"/>
              <a:t>Lehr- und Lernmaterialien“</a:t>
            </a: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478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2957704" y="3618000"/>
            <a:ext cx="3240000" cy="3240000"/>
          </a:xfrm>
          <a:prstGeom prst="ellipse">
            <a:avLst/>
          </a:prstGeom>
          <a:solidFill>
            <a:srgbClr val="541F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Gesellschaft </a:t>
            </a:r>
            <a:b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 Wandel</a:t>
            </a:r>
            <a:endParaRPr lang="de-DE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Jöran Muuß-Merholz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de-DE" dirty="0" smtClean="0"/>
              <a:t>Diplom-Pädagoge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79512" y="2349240"/>
            <a:ext cx="3240000" cy="3240000"/>
          </a:xfrm>
          <a:prstGeom prst="ellipse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Bildung, </a:t>
            </a:r>
            <a:b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Lernen</a:t>
            </a:r>
          </a:p>
        </p:txBody>
      </p:sp>
      <p:sp>
        <p:nvSpPr>
          <p:cNvPr id="6" name="Ellipse 5"/>
          <p:cNvSpPr/>
          <p:nvPr/>
        </p:nvSpPr>
        <p:spPr>
          <a:xfrm>
            <a:off x="5724488" y="2348880"/>
            <a:ext cx="3240000" cy="3240000"/>
          </a:xfrm>
          <a:prstGeom prst="ellipse">
            <a:avLst/>
          </a:prstGeom>
          <a:solidFill>
            <a:srgbClr val="F30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r"/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digitale Medien, Kommunikation</a:t>
            </a:r>
            <a:endParaRPr lang="de-DE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Grafik 8" descr="JundK-Logo(transparenterHG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8288" y="3973864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5846E-6 L 0.16945 -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85846E-6 L -0.1849 -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OER </a:t>
            </a:r>
            <a:r>
              <a:rPr lang="de-DE"/>
              <a:t>– </a:t>
            </a:r>
            <a:r>
              <a:rPr lang="de-DE" smtClean="0"/>
              <a:t>Begriffsklärung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mtClean="0"/>
              <a:t>Was meint „open“, „frei“ oder „offen“?</a:t>
            </a:r>
          </a:p>
          <a:p>
            <a:pPr marL="514350" indent="-514350">
              <a:buFont typeface="+mj-lt"/>
              <a:buAutoNum type="arabicPeriod"/>
            </a:pPr>
            <a:r>
              <a:rPr lang="de-DE" u="sng" smtClean="0"/>
              <a:t>Zugang</a:t>
            </a:r>
            <a:r>
              <a:rPr lang="de-DE" smtClean="0"/>
              <a:t> ist offen </a:t>
            </a:r>
            <a:br>
              <a:rPr lang="de-DE" smtClean="0"/>
            </a:br>
            <a:r>
              <a:rPr lang="de-DE" smtClean="0"/>
              <a:t>(daraus folgt i.d.R. Kostenfreiheit)</a:t>
            </a:r>
          </a:p>
          <a:p>
            <a:pPr marL="514350" indent="-514350">
              <a:buFont typeface="+mj-lt"/>
              <a:buAutoNum type="arabicPeriod"/>
            </a:pPr>
            <a:r>
              <a:rPr lang="de-DE" u="sng" smtClean="0"/>
              <a:t>Lizenz</a:t>
            </a:r>
            <a:r>
              <a:rPr lang="de-DE" smtClean="0"/>
              <a:t> ermöglicht Weiterbearbeitung und Weitergabe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verwendete </a:t>
            </a:r>
            <a:r>
              <a:rPr lang="de-DE" u="sng" smtClean="0"/>
              <a:t>Software, Dateiformate, Standards</a:t>
            </a:r>
            <a:r>
              <a:rPr lang="de-DE" smtClean="0"/>
              <a:t> sind frei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478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OER </a:t>
            </a:r>
            <a:r>
              <a:rPr lang="de-DE"/>
              <a:t>– </a:t>
            </a:r>
            <a:r>
              <a:rPr lang="de-DE" smtClean="0"/>
              <a:t>Begriffsklärung 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Was meint „</a:t>
            </a:r>
            <a:r>
              <a:rPr lang="de-DE" i="1" dirty="0" err="1" smtClean="0"/>
              <a:t>educational</a:t>
            </a:r>
            <a:r>
              <a:rPr lang="de-DE" i="1" dirty="0" smtClean="0"/>
              <a:t> </a:t>
            </a:r>
            <a:r>
              <a:rPr lang="de-DE" i="1" dirty="0" err="1" smtClean="0"/>
              <a:t>resources</a:t>
            </a:r>
            <a:r>
              <a:rPr lang="de-DE" dirty="0" smtClean="0"/>
              <a:t>“?</a:t>
            </a:r>
          </a:p>
          <a:p>
            <a:r>
              <a:rPr lang="de-DE" i="1" dirty="0" smtClean="0"/>
              <a:t>Lehr- und Lernmaterialien?</a:t>
            </a:r>
          </a:p>
          <a:p>
            <a:r>
              <a:rPr lang="de-DE" i="1" dirty="0" smtClean="0"/>
              <a:t>Lernmaterialien?</a:t>
            </a:r>
          </a:p>
          <a:p>
            <a:r>
              <a:rPr lang="de-DE" i="1" dirty="0" smtClean="0"/>
              <a:t>Lehrmittel?</a:t>
            </a:r>
          </a:p>
          <a:p>
            <a:r>
              <a:rPr lang="de-DE" i="1" dirty="0" smtClean="0"/>
              <a:t>Bildungsmaterialien?</a:t>
            </a:r>
          </a:p>
          <a:p>
            <a:r>
              <a:rPr lang="de-DE" i="1" dirty="0" smtClean="0"/>
              <a:t>Lehr- und Lernunterlagen?</a:t>
            </a:r>
          </a:p>
          <a:p>
            <a:r>
              <a:rPr lang="de-DE" i="1" dirty="0" smtClean="0"/>
              <a:t>Schulbücher und Kranzprodukte?</a:t>
            </a:r>
          </a:p>
          <a:p>
            <a:r>
              <a:rPr lang="de-DE" i="1" dirty="0" smtClean="0"/>
              <a:t>Unterrichtshilfen?</a:t>
            </a:r>
          </a:p>
          <a:p>
            <a:r>
              <a:rPr lang="de-DE" i="1" dirty="0" smtClean="0"/>
              <a:t>Lehrerfachinformationen?</a:t>
            </a:r>
          </a:p>
          <a:p>
            <a:r>
              <a:rPr lang="de-DE" i="1" dirty="0" smtClean="0"/>
              <a:t>Lernhilfen?</a:t>
            </a:r>
          </a:p>
          <a:p>
            <a:r>
              <a:rPr lang="de-DE" i="1" dirty="0"/>
              <a:t>Forschungsdaten?</a:t>
            </a:r>
            <a:endParaRPr lang="de-DE" i="1" dirty="0" smtClean="0"/>
          </a:p>
          <a:p>
            <a:r>
              <a:rPr lang="de-DE" dirty="0" smtClean="0"/>
              <a:t>institutionalisiertes oder auch non-formales Lernen? </a:t>
            </a:r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478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69331" y="-65314"/>
            <a:ext cx="9155199" cy="548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2800" b="1" smtClean="0"/>
              <a:t>Verschiedene Ausprägungen von </a:t>
            </a:r>
            <a:r>
              <a:rPr lang="de-DE" sz="2800" b="1" i="1" smtClean="0"/>
              <a:t>Open Educational Resources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36512" y="366733"/>
            <a:ext cx="9155199" cy="332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e-DE" sz="1400" smtClean="0"/>
              <a:t>CC by 3.0 by </a:t>
            </a:r>
            <a:r>
              <a:rPr lang="de-DE" sz="1400" i="1" smtClean="0"/>
              <a:t>Jöran Muuß-Merholz, www.joeran.de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71703"/>
              </p:ext>
            </p:extLst>
          </p:nvPr>
        </p:nvGraphicFramePr>
        <p:xfrm>
          <a:off x="64071" y="692694"/>
          <a:ext cx="9000000" cy="6012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0000"/>
                <a:gridCol w="1500000"/>
                <a:gridCol w="1500000"/>
                <a:gridCol w="1500000"/>
                <a:gridCol w="1500000"/>
                <a:gridCol w="1500000"/>
              </a:tblGrid>
              <a:tr h="1116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smtClean="0"/>
                        <a:t>Offenheit</a:t>
                      </a:r>
                      <a:endParaRPr lang="de-DE" sz="1000" b="1" i="1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800" b="1" i="1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smtClean="0"/>
                        <a:t>Didaktisierung</a:t>
                      </a:r>
                      <a:endParaRPr lang="de-DE" sz="1000" b="1" i="1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offene</a:t>
                      </a:r>
                      <a:r>
                        <a:rPr lang="de-DE" sz="1400" b="1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Inhalt</a:t>
                      </a:r>
                      <a:r>
                        <a:rPr lang="de-DE" sz="1400" b="1" baseline="0" smtClean="0">
                          <a:solidFill>
                            <a:schemeClr val="bg1"/>
                          </a:solidFill>
                        </a:rPr>
                        <a:t>e+</a:t>
                      </a:r>
                      <a:endParaRPr lang="de-DE" sz="1400" b="1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 bearbeitbar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 kopierbar*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freie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Standards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de-DE" sz="80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e-DE" sz="800" smtClean="0">
                          <a:solidFill>
                            <a:schemeClr val="bg1"/>
                          </a:solidFill>
                        </a:rPr>
                        <a:t>(*evtl. plus sa-Gebot)</a:t>
                      </a:r>
                      <a:endParaRPr lang="de-DE" sz="800">
                        <a:solidFill>
                          <a:schemeClr val="bg1"/>
                        </a:solidFill>
                      </a:endParaRP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offene Inhalte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 bearbeitbar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 kopierbar*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propriertäre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Standard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smtClean="0">
                          <a:solidFill>
                            <a:schemeClr val="bg1"/>
                          </a:solidFill>
                        </a:rPr>
                        <a:t>(*evtl. plus</a:t>
                      </a:r>
                      <a:r>
                        <a:rPr lang="de-DE" sz="800" baseline="0" smtClean="0">
                          <a:solidFill>
                            <a:schemeClr val="bg1"/>
                          </a:solidFill>
                        </a:rPr>
                        <a:t> nc-/sa-Gebot)</a:t>
                      </a:r>
                      <a:endParaRPr lang="de-DE" sz="800" smtClean="0">
                        <a:solidFill>
                          <a:schemeClr val="bg1"/>
                        </a:solidFill>
                      </a:endParaRP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00FF00"/>
                        </a:gs>
                        <a:gs pos="0">
                          <a:srgbClr val="CCFF3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frei kopierbar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keine Bearbeitung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 kopierbar*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propriertäre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Standards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smtClean="0">
                          <a:solidFill>
                            <a:schemeClr val="bg1"/>
                          </a:solidFill>
                        </a:rPr>
                        <a:t>(*evtl. plus</a:t>
                      </a:r>
                      <a:r>
                        <a:rPr lang="de-DE" sz="800" baseline="0" smtClean="0">
                          <a:solidFill>
                            <a:schemeClr val="bg1"/>
                          </a:solidFill>
                        </a:rPr>
                        <a:t> nc-Gebot)</a:t>
                      </a:r>
                      <a:endParaRPr lang="de-DE" sz="800" smtClean="0">
                        <a:solidFill>
                          <a:schemeClr val="bg1"/>
                        </a:solidFill>
                      </a:endParaRP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7000">
                          <a:srgbClr val="CCFF33"/>
                        </a:gs>
                        <a:gs pos="0">
                          <a:srgbClr val="FFC000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nicht frei</a:t>
                      </a:r>
                      <a:endParaRPr lang="de-DE" sz="1000" b="1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keine Bearbeitung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urheberrechtlich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geschützt</a:t>
                      </a:r>
                      <a:endParaRPr lang="de-DE" sz="100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propriertäre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Standards</a:t>
                      </a:r>
                      <a:endParaRPr lang="de-DE" sz="1000">
                        <a:solidFill>
                          <a:schemeClr val="bg1"/>
                        </a:solidFill>
                      </a:endParaRP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7000">
                          <a:srgbClr val="FFC000"/>
                        </a:gs>
                        <a:gs pos="0">
                          <a:srgbClr val="FF3300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„Friss</a:t>
                      </a:r>
                      <a:r>
                        <a:rPr lang="de-DE" sz="1400" b="1" baseline="0" smtClean="0">
                          <a:solidFill>
                            <a:schemeClr val="bg1"/>
                          </a:solidFill>
                        </a:rPr>
                        <a:t> oder stirb“</a:t>
                      </a:r>
                      <a:endParaRPr lang="de-DE" sz="1400" b="1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keine Bearbeitung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DRM-geschützt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propriertäre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Standards und Plattform-gebunden</a:t>
                      </a:r>
                      <a:endParaRPr lang="de-DE" sz="1000">
                        <a:solidFill>
                          <a:schemeClr val="bg1"/>
                        </a:solidFill>
                      </a:endParaRP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FF3300"/>
                        </a:gs>
                        <a:gs pos="0">
                          <a:srgbClr val="C00000"/>
                        </a:gs>
                      </a:gsLst>
                      <a:lin ang="10800000" scaled="1"/>
                    </a:gradFill>
                  </a:tcPr>
                </a:tc>
              </a:tr>
              <a:tr h="1224000">
                <a:tc>
                  <a:txBody>
                    <a:bodyPr/>
                    <a:lstStyle/>
                    <a:p>
                      <a:r>
                        <a:rPr lang="de-DE" sz="14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Lehr-Lern-Materialien</a:t>
                      </a: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Arbeitsblätter für den Unterricht (z.B.</a:t>
                      </a:r>
                      <a:r>
                        <a:rPr lang="de-DE" sz="1050" baseline="0" smtClean="0"/>
                        <a:t> im odt-Format)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Arbeitsblätter für den Unterricht (z.B.</a:t>
                      </a:r>
                      <a:r>
                        <a:rPr lang="de-DE" sz="1050" baseline="0" smtClean="0"/>
                        <a:t> im doc-Format)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Arbeitsblätter für den Unterricht</a:t>
                      </a:r>
                      <a:r>
                        <a:rPr lang="de-DE" sz="1050" baseline="0" smtClean="0"/>
                        <a:t> von Stiftungen oder Lobby-Verbänden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Arbeitsblätter für den Unterricht  </a:t>
                      </a:r>
                      <a:r>
                        <a:rPr lang="de-DE" sz="1050" baseline="0" smtClean="0"/>
                        <a:t>als pdf von mein-unterricht.de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</a:t>
                      </a:r>
                      <a:r>
                        <a:rPr lang="de-DE" sz="1050" baseline="0" smtClean="0"/>
                        <a:t> Software in Lehr-Lern-Ökosystemen („digitales Sprachlabor“)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r>
                        <a:rPr lang="de-DE" sz="14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Selbstlern-Materialien</a:t>
                      </a: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FF00"/>
                        </a:gs>
                        <a:gs pos="0">
                          <a:srgbClr val="CCFF33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Selbstlern-Materialien</a:t>
                      </a:r>
                      <a:r>
                        <a:rPr lang="de-DE" sz="1050" baseline="0" smtClean="0"/>
                        <a:t> für den Einsatz jenseits der Unterrichts – oder auch in freiem (!) Unterricht </a:t>
                      </a:r>
                      <a:r>
                        <a:rPr lang="de-DE" sz="1050" smtClean="0"/>
                        <a:t>(z.B.</a:t>
                      </a:r>
                      <a:r>
                        <a:rPr lang="de-DE" sz="1050" baseline="0" smtClean="0"/>
                        <a:t> als odt)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Selbstlern-Materialien</a:t>
                      </a:r>
                      <a:r>
                        <a:rPr lang="de-DE" sz="1050" baseline="0" smtClean="0"/>
                        <a:t> für den Einsatz jenseits der Unterrichts – oder auch in freiem (!) Unterricht </a:t>
                      </a:r>
                      <a:r>
                        <a:rPr lang="de-DE" sz="1050" smtClean="0"/>
                        <a:t>(z.B.</a:t>
                      </a:r>
                      <a:r>
                        <a:rPr lang="de-DE" sz="1050" baseline="0" smtClean="0"/>
                        <a:t> als doc)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Selbstlern-Materialien</a:t>
                      </a:r>
                      <a:r>
                        <a:rPr lang="de-DE" sz="1050" baseline="0" smtClean="0"/>
                        <a:t> für den Einsatz jenseits des Unterrichts – oder auch im freien (!) Unterricht im pdf-Format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Trainingsmaterialien</a:t>
                      </a:r>
                      <a:r>
                        <a:rPr lang="de-DE" sz="1050" baseline="0" smtClean="0"/>
                        <a:t> für die Führerschein-Prüfung 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Selbstlern-App</a:t>
                      </a:r>
                      <a:r>
                        <a:rPr lang="de-DE" sz="1050" baseline="0" smtClean="0"/>
                        <a:t>s wie Geographie- oder Vokabeltrainer auf dem iPhone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r>
                        <a:rPr lang="de-DE" sz="14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kuratierte Informationen</a:t>
                      </a: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CCFF33"/>
                        </a:gs>
                        <a:gs pos="0">
                          <a:srgbClr val="FF0000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die Wikipedia</a:t>
                      </a:r>
                      <a:r>
                        <a:rPr lang="de-DE" sz="1050" baseline="0" smtClean="0"/>
                        <a:t> oder OpenStreettMap</a:t>
                      </a:r>
                      <a:endParaRPr lang="de-DE" sz="1050" smtClean="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Foto-Archive von Museen 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statistische</a:t>
                      </a:r>
                      <a:r>
                        <a:rPr lang="de-DE" sz="1050" baseline="0" smtClean="0"/>
                        <a:t> Auswertungen vom Statistischen Bundesamt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statistische</a:t>
                      </a:r>
                      <a:r>
                        <a:rPr lang="de-DE" sz="1050" baseline="0" smtClean="0"/>
                        <a:t> Auswertungen von statista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Informations-Apps</a:t>
                      </a:r>
                      <a:r>
                        <a:rPr lang="de-DE" sz="1050" baseline="0" smtClean="0"/>
                        <a:t> wie Baumbestimmung mit dem iPad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r>
                        <a:rPr lang="de-DE" sz="14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Rohdaten</a:t>
                      </a: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Datensammlungen als open data (in</a:t>
                      </a:r>
                      <a:r>
                        <a:rPr lang="de-DE" sz="1050" baseline="0" smtClean="0"/>
                        <a:t> freiem Format)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Datensammlungen als open data (in</a:t>
                      </a:r>
                      <a:r>
                        <a:rPr lang="de-DE" sz="1050" baseline="0" smtClean="0"/>
                        <a:t> proprietärem Format)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Datensammlungen </a:t>
                      </a:r>
                      <a:r>
                        <a:rPr lang="de-DE" sz="1050" baseline="0" smtClean="0"/>
                        <a:t>vom Statistischen Bundesamt (?)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Datensammlungen </a:t>
                      </a:r>
                      <a:r>
                        <a:rPr lang="de-DE" sz="1050" baseline="0" smtClean="0"/>
                        <a:t>vom Statistischen Bundesamt (?)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Datensammlungen beim Zensus (?)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OER </a:t>
            </a:r>
            <a:r>
              <a:rPr lang="de-DE"/>
              <a:t>– </a:t>
            </a:r>
            <a:r>
              <a:rPr lang="de-DE" smtClean="0"/>
              <a:t>Vorgeschichte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dirty="0" smtClean="0"/>
              <a:t>2001: MIT „Open </a:t>
            </a:r>
            <a:r>
              <a:rPr lang="de-DE" dirty="0" err="1" smtClean="0"/>
              <a:t>Courseware</a:t>
            </a:r>
            <a:r>
              <a:rPr lang="de-DE" dirty="0" smtClean="0"/>
              <a:t>“ </a:t>
            </a:r>
          </a:p>
          <a:p>
            <a:pPr>
              <a:buNone/>
            </a:pPr>
            <a:r>
              <a:rPr lang="de-DE" dirty="0" smtClean="0"/>
              <a:t>2002: UNESCO prägt „</a:t>
            </a:r>
            <a:r>
              <a:rPr lang="de-DE" i="1" dirty="0" smtClean="0"/>
              <a:t>Open Educational Resources</a:t>
            </a:r>
            <a:r>
              <a:rPr lang="de-DE" dirty="0" smtClean="0"/>
              <a:t>“</a:t>
            </a:r>
          </a:p>
          <a:p>
            <a:pPr>
              <a:buNone/>
            </a:pPr>
            <a:r>
              <a:rPr lang="de-DE" dirty="0" smtClean="0"/>
              <a:t>2007: Cape Town </a:t>
            </a:r>
            <a:r>
              <a:rPr lang="de-DE" dirty="0" err="1" smtClean="0"/>
              <a:t>Declaration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2009: </a:t>
            </a:r>
            <a:r>
              <a:rPr lang="de-DE" dirty="0" err="1" smtClean="0"/>
              <a:t>California</a:t>
            </a:r>
            <a:r>
              <a:rPr lang="de-DE" dirty="0" smtClean="0"/>
              <a:t> Digital </a:t>
            </a:r>
            <a:r>
              <a:rPr lang="de-DE" dirty="0" err="1" smtClean="0"/>
              <a:t>Textbook</a:t>
            </a:r>
            <a:r>
              <a:rPr lang="de-DE" dirty="0" smtClean="0"/>
              <a:t> Initiative</a:t>
            </a:r>
          </a:p>
          <a:p>
            <a:pPr>
              <a:buNone/>
            </a:pPr>
            <a:r>
              <a:rPr lang="de-DE" dirty="0"/>
              <a:t>2010: L3T-Projekt startet (Lehrbuch für Lehren und Lernen mit Technologien)</a:t>
            </a:r>
            <a:endParaRPr lang="de-DE" dirty="0" smtClean="0"/>
          </a:p>
          <a:p>
            <a:pPr>
              <a:buNone/>
            </a:pPr>
            <a:r>
              <a:rPr lang="de-DE" dirty="0"/>
              <a:t>2011: „Schultrojaner“</a:t>
            </a:r>
          </a:p>
          <a:p>
            <a:pPr>
              <a:buNone/>
            </a:pPr>
            <a:r>
              <a:rPr lang="de-DE" dirty="0" smtClean="0"/>
              <a:t>2012: UNESCO World </a:t>
            </a:r>
            <a:r>
              <a:rPr lang="de-DE" dirty="0" err="1" smtClean="0"/>
              <a:t>Congress</a:t>
            </a:r>
            <a:r>
              <a:rPr lang="de-DE" dirty="0" smtClean="0"/>
              <a:t> Paris </a:t>
            </a:r>
          </a:p>
          <a:p>
            <a:pPr>
              <a:buNone/>
            </a:pPr>
            <a:r>
              <a:rPr lang="de-DE" dirty="0" smtClean="0"/>
              <a:t>2013: COER13 – </a:t>
            </a:r>
            <a:r>
              <a:rPr lang="de-DE" dirty="0"/>
              <a:t>deutschsprachiger Online Course zu OER</a:t>
            </a:r>
          </a:p>
          <a:p>
            <a:pPr>
              <a:buNone/>
            </a:pPr>
            <a:r>
              <a:rPr lang="de-DE" dirty="0" smtClean="0"/>
              <a:t>2013: erste OER-Konferenz</a:t>
            </a:r>
          </a:p>
          <a:p>
            <a:pPr>
              <a:buNone/>
            </a:pPr>
            <a:r>
              <a:rPr lang="de-DE" dirty="0"/>
              <a:t>2014: </a:t>
            </a:r>
            <a:r>
              <a:rPr lang="de-DE" dirty="0" smtClean="0"/>
              <a:t>Thema  bei BMBF, KMK, HRK  u.v.a.</a:t>
            </a:r>
          </a:p>
          <a:p>
            <a:pPr>
              <a:buNone/>
            </a:pPr>
            <a:r>
              <a:rPr lang="de-DE" dirty="0" smtClean="0"/>
              <a:t>2016: OER-Festival, OER-Award, Förderprogramm </a:t>
            </a:r>
            <a:r>
              <a:rPr lang="de-DE" dirty="0" err="1" smtClean="0"/>
              <a:t>OERinfo</a:t>
            </a:r>
            <a:r>
              <a:rPr lang="de-DE" dirty="0" smtClean="0"/>
              <a:t> ... </a:t>
            </a:r>
          </a:p>
          <a:p>
            <a:pPr>
              <a:buNone/>
            </a:pPr>
            <a:r>
              <a:rPr lang="de-DE" dirty="0" smtClean="0"/>
              <a:t>2017: </a:t>
            </a:r>
            <a:r>
              <a:rPr lang="de-DE" dirty="0"/>
              <a:t>UNESCO World </a:t>
            </a:r>
            <a:r>
              <a:rPr lang="de-DE" dirty="0" err="1"/>
              <a:t>Congress</a:t>
            </a:r>
            <a:r>
              <a:rPr lang="de-DE" dirty="0"/>
              <a:t> </a:t>
            </a:r>
            <a:r>
              <a:rPr lang="de-DE" dirty="0" smtClean="0"/>
              <a:t>Ljubljana</a:t>
            </a:r>
          </a:p>
          <a:p>
            <a:pPr>
              <a:buNone/>
            </a:pPr>
            <a:r>
              <a:rPr lang="de-DE" dirty="0" smtClean="0"/>
              <a:t>Details:</a:t>
            </a:r>
            <a:r>
              <a:rPr lang="de-DE" sz="2200" dirty="0" smtClean="0"/>
              <a:t> </a:t>
            </a:r>
            <a:r>
              <a:rPr lang="de-DE" sz="2200" u="sng" dirty="0">
                <a:hlinkClick r:id="rId3"/>
              </a:rPr>
              <a:t>http://open-educational-resources.de/timeline-zu-oer/</a:t>
            </a:r>
            <a:r>
              <a:rPr lang="de-DE" sz="2200" dirty="0">
                <a:hlinkClick r:id="rId3"/>
              </a:rPr>
              <a:t> </a:t>
            </a:r>
            <a:r>
              <a:rPr lang="de-DE" sz="2200" dirty="0" smtClean="0"/>
              <a:t>(ab Herbst wieder da)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478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4. 5 Vs – die Freiheiten für Offenheit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8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4. </a:t>
            </a:r>
            <a:r>
              <a:rPr lang="de-DE" smtClean="0"/>
              <a:t>5 Vs – die Freiheiten für Offenheit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4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Lizenzgeben und Lizenznehmen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9144000" cy="40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4. Freie Lizenzen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Creative Commons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de-DE" smtClean="0"/>
              <a:t>Vier Parameter:</a:t>
            </a:r>
          </a:p>
          <a:p>
            <a:pPr>
              <a:buNone/>
            </a:pPr>
            <a:endParaRPr lang="de-DE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mtClean="0"/>
              <a:t>vom Copyright zum Copyleft</a:t>
            </a:r>
          </a:p>
        </p:txBody>
      </p:sp>
      <p:pic>
        <p:nvPicPr>
          <p:cNvPr id="12" name="Inhaltsplatzhalter 11" descr="CC-Lizenzen in der Uebersicht 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174874"/>
            <a:ext cx="2016224" cy="4360445"/>
          </a:xfrm>
        </p:spPr>
      </p:pic>
      <p:pic>
        <p:nvPicPr>
          <p:cNvPr id="10" name="Inhaltsplatzhalter 7" descr="CC-Lizenzen in der Uebersic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50991"/>
            <a:ext cx="3340713" cy="470700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22580" y="6597352"/>
            <a:ext cx="5557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 smtClean="0"/>
              <a:t>Abb</a:t>
            </a:r>
            <a:r>
              <a:rPr lang="de-DE" sz="1200" dirty="0" smtClean="0"/>
              <a:t>: CC-by-SA-3.0 </a:t>
            </a:r>
            <a:r>
              <a:rPr lang="de-DE" sz="1200" dirty="0" err="1" smtClean="0"/>
              <a:t>by</a:t>
            </a:r>
            <a:r>
              <a:rPr lang="de-DE" sz="1200" dirty="0" smtClean="0"/>
              <a:t> Wikipedia DE http://</a:t>
            </a:r>
            <a:r>
              <a:rPr lang="de-DE" sz="1200" dirty="0" err="1" smtClean="0"/>
              <a:t>de.wikipedia.org</a:t>
            </a:r>
            <a:r>
              <a:rPr lang="de-DE" sz="1200" dirty="0" smtClean="0"/>
              <a:t>/</a:t>
            </a:r>
            <a:r>
              <a:rPr lang="de-DE" sz="1200" dirty="0" err="1" smtClean="0"/>
              <a:t>wiki</a:t>
            </a:r>
            <a:r>
              <a:rPr lang="de-DE" sz="1200" dirty="0" smtClean="0"/>
              <a:t>/</a:t>
            </a:r>
            <a:r>
              <a:rPr lang="de-DE" sz="1200" dirty="0" err="1" smtClean="0"/>
              <a:t>Creative_Commons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680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6361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OER und Jöran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/>
          </a:bodyPr>
          <a:lstStyle/>
          <a:p>
            <a:r>
              <a:rPr lang="de-DE" dirty="0" smtClean="0"/>
              <a:t>2009 Artikel zu OER und Schwarzenegger</a:t>
            </a:r>
            <a:endParaRPr lang="de-DE" dirty="0"/>
          </a:p>
          <a:p>
            <a:r>
              <a:rPr lang="de-DE" dirty="0" smtClean="0"/>
              <a:t>ab 2012 White Papers zu OER in Deutschland</a:t>
            </a:r>
          </a:p>
          <a:p>
            <a:r>
              <a:rPr lang="de-DE" dirty="0" smtClean="0"/>
              <a:t>ab 2012 </a:t>
            </a:r>
            <a:r>
              <a:rPr lang="de-DE" dirty="0" err="1" smtClean="0"/>
              <a:t>OERcamp</a:t>
            </a:r>
            <a:r>
              <a:rPr lang="de-DE" dirty="0" smtClean="0"/>
              <a:t> – </a:t>
            </a:r>
            <a:r>
              <a:rPr lang="de-DE" dirty="0" err="1" smtClean="0"/>
              <a:t>Barcamp</a:t>
            </a:r>
            <a:r>
              <a:rPr lang="de-DE" dirty="0" smtClean="0"/>
              <a:t> zu OER</a:t>
            </a:r>
          </a:p>
          <a:p>
            <a:r>
              <a:rPr lang="de-DE" dirty="0" smtClean="0"/>
              <a:t>2013/14 </a:t>
            </a:r>
            <a:r>
              <a:rPr lang="de-DE" dirty="0" err="1" smtClean="0"/>
              <a:t>OERde</a:t>
            </a:r>
            <a:r>
              <a:rPr lang="de-DE" dirty="0" smtClean="0"/>
              <a:t> – OER-Konferenzen</a:t>
            </a:r>
          </a:p>
          <a:p>
            <a:r>
              <a:rPr lang="de-DE" dirty="0" smtClean="0"/>
              <a:t>ab 2013 Transferstelle für OER</a:t>
            </a:r>
          </a:p>
          <a:p>
            <a:r>
              <a:rPr lang="de-DE" dirty="0" smtClean="0"/>
              <a:t>ab 2016 OER-Festival mit OER-Fachforum und OER-Award</a:t>
            </a:r>
          </a:p>
          <a:p>
            <a:r>
              <a:rPr lang="de-DE" dirty="0" smtClean="0"/>
              <a:t>ab Nov. 2016 Teil von </a:t>
            </a:r>
            <a:r>
              <a:rPr lang="de-DE" dirty="0" err="1" smtClean="0"/>
              <a:t>OERinfo</a:t>
            </a:r>
            <a:endParaRPr lang="de-DE" dirty="0" smtClean="0"/>
          </a:p>
          <a:p>
            <a:r>
              <a:rPr lang="de-DE" dirty="0" smtClean="0"/>
              <a:t>Engagement in internationalen Kontexten</a:t>
            </a:r>
          </a:p>
        </p:txBody>
      </p:sp>
    </p:spTree>
    <p:extLst>
      <p:ext uri="{BB962C8B-B14F-4D97-AF65-F5344CB8AC3E}">
        <p14:creationId xmlns:p14="http://schemas.microsoft.com/office/powerpoint/2010/main" val="4334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0"/>
            <a:ext cx="6187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</a:t>
            </a:r>
            <a:r>
              <a:rPr lang="de-DE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Verheißungen I</a:t>
            </a:r>
            <a:r>
              <a:rPr lang="de-DE" dirty="0" smtClean="0"/>
              <a:t>  (Optimierung)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b="1" dirty="0" smtClean="0"/>
              <a:t>„Optimierung“</a:t>
            </a:r>
            <a:r>
              <a:rPr lang="de-DE" dirty="0" smtClean="0"/>
              <a:t>:</a:t>
            </a:r>
          </a:p>
          <a:p>
            <a:r>
              <a:rPr lang="de-DE" dirty="0" smtClean="0"/>
              <a:t>Klarheit und Rechtssicherheit für Lehrende</a:t>
            </a:r>
          </a:p>
          <a:p>
            <a:r>
              <a:rPr lang="de-DE" dirty="0" smtClean="0"/>
              <a:t>Materialien für eine Pädagogik der Individualisierung / Binnendifferenzierung</a:t>
            </a:r>
          </a:p>
          <a:p>
            <a:r>
              <a:rPr lang="de-DE" dirty="0" smtClean="0"/>
              <a:t>Austausch untereinander in Teams und Communities von Lehrenden</a:t>
            </a:r>
          </a:p>
          <a:p>
            <a:r>
              <a:rPr lang="de-DE" dirty="0" smtClean="0"/>
              <a:t>konstruktive Wissensarbeit der Lernenden; Projektorientierung mit publizierten Ergebnissen</a:t>
            </a:r>
          </a:p>
          <a:p>
            <a:r>
              <a:rPr lang="de-DE" dirty="0"/>
              <a:t>Weiterverwendbarkeit von </a:t>
            </a:r>
            <a:r>
              <a:rPr lang="de-DE" dirty="0" smtClean="0"/>
              <a:t>Materialien  </a:t>
            </a:r>
            <a:r>
              <a:rPr lang="de-DE" dirty="0"/>
              <a:t/>
            </a:r>
            <a:br>
              <a:rPr lang="de-DE" dirty="0"/>
            </a:br>
            <a:r>
              <a:rPr lang="de-DE" sz="2200" dirty="0"/>
              <a:t>(„</a:t>
            </a:r>
            <a:r>
              <a:rPr lang="de-DE" sz="2200" i="1" dirty="0" err="1"/>
              <a:t>Production</a:t>
            </a:r>
            <a:r>
              <a:rPr lang="de-DE" sz="2200" i="1" dirty="0"/>
              <a:t> </a:t>
            </a:r>
            <a:r>
              <a:rPr lang="de-DE" sz="2200" i="1" dirty="0" err="1"/>
              <a:t>is</a:t>
            </a:r>
            <a:r>
              <a:rPr lang="de-DE" sz="2200" i="1" dirty="0"/>
              <a:t> sexy. Reuse </a:t>
            </a:r>
            <a:r>
              <a:rPr lang="de-DE" sz="2200" i="1" dirty="0" err="1"/>
              <a:t>is</a:t>
            </a:r>
            <a:r>
              <a:rPr lang="de-DE" sz="2200" i="1" dirty="0"/>
              <a:t> not.</a:t>
            </a:r>
            <a:r>
              <a:rPr lang="de-DE" sz="2200" dirty="0"/>
              <a:t>“ Mike </a:t>
            </a:r>
            <a:r>
              <a:rPr lang="de-DE" sz="2200" dirty="0" err="1"/>
              <a:t>Caulfield</a:t>
            </a:r>
            <a:r>
              <a:rPr lang="de-DE" sz="2200" dirty="0"/>
              <a:t> 2012)</a:t>
            </a:r>
            <a:endParaRPr lang="de-DE" sz="2200" dirty="0" smtClean="0"/>
          </a:p>
          <a:p>
            <a:r>
              <a:rPr lang="de-DE" dirty="0" smtClean="0"/>
              <a:t>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9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</a:t>
            </a:r>
            <a:r>
              <a:rPr lang="de-DE" dirty="0"/>
              <a:t>Verheißungen </a:t>
            </a:r>
            <a:r>
              <a:rPr lang="de-DE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II</a:t>
            </a:r>
            <a:r>
              <a:rPr lang="de-DE" dirty="0" smtClean="0"/>
              <a:t> (Revolution)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weltweiter, offener Zugang zu Bildung(</a:t>
            </a:r>
            <a:r>
              <a:rPr lang="de-DE" dirty="0" err="1" smtClean="0"/>
              <a:t>smaterialien</a:t>
            </a:r>
            <a:r>
              <a:rPr lang="de-DE" dirty="0" smtClean="0"/>
              <a:t>) hinsichtlich lebenslangen Lernens, sozialer Inklusion, Gleichheit der Geschlechter, besondere Bedürfnisse</a:t>
            </a:r>
          </a:p>
          <a:p>
            <a:r>
              <a:rPr lang="de-DE" dirty="0" smtClean="0"/>
              <a:t>Kosteneffizienz</a:t>
            </a:r>
          </a:p>
          <a:p>
            <a:r>
              <a:rPr lang="de-DE" dirty="0" smtClean="0"/>
              <a:t>Lernerfolg</a:t>
            </a:r>
          </a:p>
          <a:p>
            <a:r>
              <a:rPr lang="de-DE" dirty="0" smtClean="0"/>
              <a:t>Qualität</a:t>
            </a:r>
          </a:p>
          <a:p>
            <a:r>
              <a:rPr lang="de-DE" dirty="0" smtClean="0"/>
              <a:t>…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9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Verheißungen III (Pädagogik)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OER hilft bei der Digitalisierung.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OER </a:t>
            </a:r>
            <a:r>
              <a:rPr lang="de-DE" dirty="0"/>
              <a:t>hilft beim aktiven Lernen.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OER hilft bei der Binnendifferenzierung.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OER hilft bei der Teamarbeit (und damit bei der Teamentwicklung).</a:t>
            </a:r>
          </a:p>
        </p:txBody>
      </p:sp>
    </p:spTree>
    <p:extLst>
      <p:ext uri="{BB962C8B-B14F-4D97-AF65-F5344CB8AC3E}">
        <p14:creationId xmlns:p14="http://schemas.microsoft.com/office/powerpoint/2010/main" val="24478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</a:t>
            </a:r>
            <a:r>
              <a:rPr lang="de-DE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Knackpunkte I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Drittrechte</a:t>
            </a:r>
          </a:p>
          <a:p>
            <a:r>
              <a:rPr lang="de-DE" dirty="0" smtClean="0"/>
              <a:t>Handwerk, Leitfäden, </a:t>
            </a:r>
            <a:r>
              <a:rPr lang="de-DE" dirty="0" err="1" smtClean="0"/>
              <a:t>Policies</a:t>
            </a:r>
            <a:r>
              <a:rPr lang="de-DE" dirty="0" smtClean="0"/>
              <a:t>, Kompetenz, Support</a:t>
            </a:r>
          </a:p>
          <a:p>
            <a:r>
              <a:rPr lang="de-DE" dirty="0"/>
              <a:t>Qualitätssicherung, Kontinuität</a:t>
            </a:r>
            <a:endParaRPr lang="de-DE" dirty="0" smtClean="0"/>
          </a:p>
          <a:p>
            <a:r>
              <a:rPr lang="de-DE" dirty="0" smtClean="0"/>
              <a:t>Auffindbarkeit, Systematisierung, Meta-Daten</a:t>
            </a:r>
          </a:p>
          <a:p>
            <a:r>
              <a:rPr lang="de-DE" dirty="0" smtClean="0"/>
              <a:t>Kultur von Austausch, Teamarbeit und Kritik …</a:t>
            </a:r>
          </a:p>
          <a:p>
            <a:r>
              <a:rPr lang="de-DE" dirty="0" smtClean="0"/>
              <a:t>weiterhin rechtliche Unsicherheit („kein Gewähr!“)</a:t>
            </a:r>
          </a:p>
        </p:txBody>
      </p:sp>
    </p:spTree>
    <p:extLst>
      <p:ext uri="{BB962C8B-B14F-4D97-AF65-F5344CB8AC3E}">
        <p14:creationId xmlns:p14="http://schemas.microsoft.com/office/powerpoint/2010/main" val="38619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</a:t>
            </a:r>
            <a:r>
              <a:rPr lang="de-DE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Knackpunkte II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Ideologie in der Debatte (insb. zur „</a:t>
            </a:r>
            <a:r>
              <a:rPr lang="de-DE" dirty="0" err="1" smtClean="0"/>
              <a:t>Kommerzialität</a:t>
            </a:r>
            <a:r>
              <a:rPr lang="de-DE" dirty="0" smtClean="0"/>
              <a:t>“)</a:t>
            </a:r>
          </a:p>
          <a:p>
            <a:r>
              <a:rPr lang="de-DE" dirty="0" smtClean="0"/>
              <a:t>Ideologie in den Inhalten</a:t>
            </a:r>
          </a:p>
          <a:p>
            <a:r>
              <a:rPr lang="de-DE" dirty="0" smtClean="0"/>
              <a:t>öffentliche Finanzierung / Hoffnung auf Kosteneinsparung</a:t>
            </a:r>
          </a:p>
          <a:p>
            <a:r>
              <a:rPr lang="de-DE" dirty="0" smtClean="0"/>
              <a:t>Forschung zu OER</a:t>
            </a:r>
          </a:p>
          <a:p>
            <a:r>
              <a:rPr lang="de-D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619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Stand der Dinge </a:t>
            </a:r>
            <a:r>
              <a:rPr lang="de-DE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2017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7584"/>
            <a:ext cx="8229600" cy="5257800"/>
          </a:xfrm>
        </p:spPr>
        <p:txBody>
          <a:bodyPr>
            <a:normAutofit/>
          </a:bodyPr>
          <a:lstStyle/>
          <a:p>
            <a:r>
              <a:rPr lang="de-DE" dirty="0" smtClean="0"/>
              <a:t>keine Urheberrechtsreform?</a:t>
            </a:r>
          </a:p>
          <a:p>
            <a:r>
              <a:rPr lang="de-DE" dirty="0" smtClean="0"/>
              <a:t>„Kampf der Kulturen“? </a:t>
            </a:r>
            <a:br>
              <a:rPr lang="de-DE" dirty="0" smtClean="0"/>
            </a:br>
            <a:r>
              <a:rPr lang="de-DE" dirty="0" smtClean="0"/>
              <a:t>Offenheit vs. geschlossene Angebote</a:t>
            </a:r>
          </a:p>
          <a:p>
            <a:r>
              <a:rPr lang="de-DE" dirty="0" smtClean="0"/>
              <a:t>Suche nach Geschäftsmodellen</a:t>
            </a:r>
          </a:p>
          <a:p>
            <a:r>
              <a:rPr lang="de-DE" dirty="0" smtClean="0"/>
              <a:t>Politik hat Thema aufgegriffen</a:t>
            </a:r>
          </a:p>
          <a:p>
            <a:r>
              <a:rPr lang="de-DE" dirty="0" smtClean="0"/>
              <a:t>Förderprogramm </a:t>
            </a:r>
            <a:r>
              <a:rPr lang="de-DE" dirty="0" err="1" smtClean="0"/>
              <a:t>OERinfo</a:t>
            </a:r>
            <a:r>
              <a:rPr lang="de-DE" dirty="0" smtClean="0"/>
              <a:t> und Informationsstelle </a:t>
            </a:r>
            <a:r>
              <a:rPr lang="de-DE" dirty="0" err="1" smtClean="0"/>
              <a:t>OERinfo</a:t>
            </a:r>
            <a:endParaRPr lang="de-DE" dirty="0" smtClean="0"/>
          </a:p>
          <a:p>
            <a:r>
              <a:rPr lang="de-DE" dirty="0" smtClean="0"/>
              <a:t>diverse Veranstaltungen </a:t>
            </a:r>
          </a:p>
          <a:p>
            <a:r>
              <a:rPr lang="de-DE" dirty="0" smtClean="0"/>
              <a:t>... und die Praxis?</a:t>
            </a:r>
          </a:p>
        </p:txBody>
      </p:sp>
    </p:spTree>
    <p:extLst>
      <p:ext uri="{BB962C8B-B14F-4D97-AF65-F5344CB8AC3E}">
        <p14:creationId xmlns:p14="http://schemas.microsoft.com/office/powerpoint/2010/main" val="328020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80px-Rollrasenverlegu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395" y="-27384"/>
            <a:ext cx="10356395" cy="68853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-108520" y="6608385"/>
            <a:ext cx="92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/>
              <a:t>Rollrasenverlegung.jpg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N-</a:t>
            </a:r>
            <a:r>
              <a:rPr lang="de-DE" sz="1200" dirty="0" err="1"/>
              <a:t>Lange.de</a:t>
            </a:r>
            <a:r>
              <a:rPr lang="de-DE" sz="1200" dirty="0"/>
              <a:t> veröffentlicht unter CC BY SA 3.0 </a:t>
            </a:r>
            <a:r>
              <a:rPr lang="de-DE" sz="1200" dirty="0" smtClean="0"/>
              <a:t>DE</a:t>
            </a:r>
            <a:r>
              <a:rPr lang="de-DE" sz="1200" dirty="0"/>
              <a:t> </a:t>
            </a:r>
            <a:r>
              <a:rPr lang="de-DE" sz="1200" dirty="0" smtClean="0"/>
              <a:t> via http</a:t>
            </a:r>
            <a:r>
              <a:rPr lang="de-DE" sz="1200" dirty="0"/>
              <a:t>://</a:t>
            </a:r>
            <a:r>
              <a:rPr lang="de-DE" sz="1200" dirty="0" err="1"/>
              <a:t>commons.wikimedia.org</a:t>
            </a:r>
            <a:r>
              <a:rPr lang="de-DE" sz="1200" dirty="0"/>
              <a:t>/</a:t>
            </a:r>
            <a:r>
              <a:rPr lang="de-DE" sz="1200" dirty="0" err="1"/>
              <a:t>wiki</a:t>
            </a:r>
            <a:r>
              <a:rPr lang="de-DE" sz="1200" dirty="0"/>
              <a:t>/</a:t>
            </a:r>
            <a:r>
              <a:rPr lang="de-DE" sz="1200" dirty="0" err="1"/>
              <a:t>File:Rollrasenverlegung.jpg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954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raunerderan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08520" y="6608385"/>
            <a:ext cx="9217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/>
              <a:t>Braunerderanker.jpg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Hausmaus gemeinfrei veröffentlicht. Via </a:t>
            </a:r>
            <a:r>
              <a:rPr lang="de-DE" sz="1200" dirty="0" smtClean="0"/>
              <a:t>http</a:t>
            </a:r>
            <a:r>
              <a:rPr lang="de-DE" sz="1200" dirty="0"/>
              <a:t>://</a:t>
            </a:r>
            <a:r>
              <a:rPr lang="de-DE" sz="1200" dirty="0" err="1"/>
              <a:t>commons.wikimedia.org</a:t>
            </a:r>
            <a:r>
              <a:rPr lang="de-DE" sz="1200" dirty="0"/>
              <a:t>/</a:t>
            </a:r>
            <a:r>
              <a:rPr lang="de-DE" sz="1200" dirty="0" err="1"/>
              <a:t>wiki</a:t>
            </a:r>
            <a:r>
              <a:rPr lang="de-DE" sz="1200" dirty="0"/>
              <a:t>/</a:t>
            </a:r>
            <a:r>
              <a:rPr lang="de-DE" sz="1200" dirty="0" err="1"/>
              <a:t>File:Braunerderanker.jpg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729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Drei Anlaufstellen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7504" y="1556792"/>
            <a:ext cx="476287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/>
              <a:t>OERinfo</a:t>
            </a:r>
            <a:r>
              <a:rPr lang="de-DE" dirty="0" smtClean="0"/>
              <a:t>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>
                <a:hlinkClick r:id="rId2"/>
              </a:rPr>
              <a:t>open-</a:t>
            </a:r>
            <a:r>
              <a:rPr lang="de-DE" dirty="0" smtClean="0">
                <a:hlinkClick r:id="rId2"/>
              </a:rPr>
              <a:t>educational-resources.de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2400" dirty="0" smtClean="0"/>
              <a:t>(Blog, Facebook, Twitter, Podcast, Dossiers ...)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dirty="0" smtClean="0">
                <a:hlinkClick r:id="rId3"/>
              </a:rPr>
              <a:t>oer-contentbuffet.info/</a:t>
            </a:r>
            <a:r>
              <a:rPr lang="de-DE" dirty="0" smtClean="0"/>
              <a:t> (OER über OER)</a:t>
            </a:r>
            <a:endParaRPr lang="de-DE" sz="4000" dirty="0" smtClean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4172290" cy="516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Und Sie so?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Wer ist v.a. lehrend tätig?</a:t>
            </a:r>
          </a:p>
          <a:p>
            <a:pPr>
              <a:buNone/>
            </a:pPr>
            <a:r>
              <a:rPr lang="de-DE" dirty="0" smtClean="0"/>
              <a:t>Wer ist v.a. beratend tätig?</a:t>
            </a:r>
          </a:p>
          <a:p>
            <a:pPr>
              <a:buNone/>
            </a:pPr>
            <a:r>
              <a:rPr lang="de-DE" dirty="0" smtClean="0"/>
              <a:t>Wer sucht Lehr</a:t>
            </a:r>
            <a:r>
              <a:rPr lang="de-DE" dirty="0"/>
              <a:t>-Lern-Materialien im Internet?</a:t>
            </a:r>
          </a:p>
          <a:p>
            <a:pPr>
              <a:buNone/>
            </a:pPr>
            <a:r>
              <a:rPr lang="de-DE" dirty="0" smtClean="0"/>
              <a:t>Wer veröffentlicht Lehr-Lern-Materialien im Internet?</a:t>
            </a:r>
          </a:p>
          <a:p>
            <a:pPr>
              <a:buNone/>
            </a:pPr>
            <a:r>
              <a:rPr lang="de-DE" dirty="0"/>
              <a:t>Wer hat schon ein Material unter freier Lizenz </a:t>
            </a:r>
            <a:r>
              <a:rPr lang="de-DE" dirty="0" smtClean="0"/>
              <a:t>veröffentlicht, also „OER gemacht“?</a:t>
            </a:r>
          </a:p>
          <a:p>
            <a:pPr>
              <a:buNone/>
            </a:pPr>
            <a:r>
              <a:rPr lang="de-DE" dirty="0" smtClean="0"/>
              <a:t>Wer hat schon OER </a:t>
            </a:r>
            <a:r>
              <a:rPr lang="de-DE" dirty="0" err="1" smtClean="0"/>
              <a:t>geremixt</a:t>
            </a:r>
            <a:r>
              <a:rPr lang="de-DE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574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ergänzende Lizenzhinweise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Diese Präsentation steht unter CC BY 4.0. Der Name des Autors soll als </a:t>
            </a:r>
            <a:r>
              <a:rPr lang="de-DE" i="1" dirty="0"/>
              <a:t>Jöran Muuß-Merholz, </a:t>
            </a:r>
            <a:r>
              <a:rPr lang="de-DE" i="1" dirty="0" err="1"/>
              <a:t>www.joeran.de</a:t>
            </a:r>
            <a:r>
              <a:rPr lang="de-DE" i="1" dirty="0"/>
              <a:t> </a:t>
            </a:r>
            <a:r>
              <a:rPr lang="de-DE" dirty="0"/>
              <a:t>wiedergegeben werden. </a:t>
            </a:r>
          </a:p>
          <a:p>
            <a:r>
              <a:rPr lang="de-DE" dirty="0"/>
              <a:t>Die Lizenztexte sind den in der Präsentation erwähnte  Lizenzhinweisen finden sich unter:</a:t>
            </a:r>
          </a:p>
          <a:p>
            <a:pPr lvl="1"/>
            <a:r>
              <a:rPr lang="de-DE" dirty="0"/>
              <a:t>https://</a:t>
            </a:r>
            <a:r>
              <a:rPr lang="de-DE" dirty="0" err="1"/>
              <a:t>creativecommons.org</a:t>
            </a:r>
            <a:r>
              <a:rPr lang="de-DE" dirty="0"/>
              <a:t>/</a:t>
            </a:r>
            <a:r>
              <a:rPr lang="de-DE" dirty="0" err="1"/>
              <a:t>licenses</a:t>
            </a:r>
            <a:r>
              <a:rPr lang="de-DE" dirty="0"/>
              <a:t>/</a:t>
            </a:r>
            <a:r>
              <a:rPr lang="de-DE" dirty="0" err="1"/>
              <a:t>by</a:t>
            </a:r>
            <a:r>
              <a:rPr lang="de-DE" dirty="0"/>
              <a:t>/4.0/ </a:t>
            </a:r>
          </a:p>
          <a:p>
            <a:pPr lvl="1"/>
            <a:r>
              <a:rPr lang="de-DE" dirty="0"/>
              <a:t>https://</a:t>
            </a:r>
            <a:r>
              <a:rPr lang="de-DE" dirty="0" err="1"/>
              <a:t>creativecommons.org</a:t>
            </a:r>
            <a:r>
              <a:rPr lang="de-DE" dirty="0"/>
              <a:t>/</a:t>
            </a:r>
            <a:r>
              <a:rPr lang="de-DE" dirty="0" err="1"/>
              <a:t>licenses</a:t>
            </a:r>
            <a:r>
              <a:rPr lang="de-DE" dirty="0"/>
              <a:t>/</a:t>
            </a:r>
            <a:r>
              <a:rPr lang="de-DE" dirty="0" err="1"/>
              <a:t>by</a:t>
            </a:r>
            <a:r>
              <a:rPr lang="de-DE" dirty="0"/>
              <a:t>/3.0/</a:t>
            </a:r>
          </a:p>
          <a:p>
            <a:pPr lvl="1"/>
            <a:r>
              <a:rPr lang="de-DE" dirty="0"/>
              <a:t>https://</a:t>
            </a:r>
            <a:r>
              <a:rPr lang="de-DE" dirty="0" err="1"/>
              <a:t>creativecommons.org</a:t>
            </a:r>
            <a:r>
              <a:rPr lang="de-DE" dirty="0"/>
              <a:t>/</a:t>
            </a:r>
            <a:r>
              <a:rPr lang="de-DE" dirty="0" err="1"/>
              <a:t>licenses</a:t>
            </a:r>
            <a:r>
              <a:rPr lang="de-DE" dirty="0"/>
              <a:t>/</a:t>
            </a:r>
            <a:r>
              <a:rPr lang="de-DE" dirty="0" err="1"/>
              <a:t>by</a:t>
            </a:r>
            <a:r>
              <a:rPr lang="de-DE" dirty="0"/>
              <a:t>/2.0/ </a:t>
            </a:r>
            <a:endParaRPr lang="de-DE" dirty="0" smtClean="0"/>
          </a:p>
          <a:p>
            <a:pPr lvl="1"/>
            <a:r>
              <a:rPr lang="de-DE" dirty="0" smtClean="0"/>
              <a:t>https</a:t>
            </a:r>
            <a:r>
              <a:rPr lang="de-DE" dirty="0"/>
              <a:t>://</a:t>
            </a:r>
            <a:r>
              <a:rPr lang="de-DE" dirty="0" err="1"/>
              <a:t>creativecommons.org</a:t>
            </a:r>
            <a:r>
              <a:rPr lang="de-DE" dirty="0"/>
              <a:t>/</a:t>
            </a:r>
            <a:r>
              <a:rPr lang="de-DE" dirty="0" err="1"/>
              <a:t>licenses</a:t>
            </a:r>
            <a:r>
              <a:rPr lang="de-DE" dirty="0"/>
              <a:t>/</a:t>
            </a:r>
            <a:r>
              <a:rPr lang="de-DE" dirty="0" err="1" smtClean="0"/>
              <a:t>by-sa</a:t>
            </a:r>
            <a:r>
              <a:rPr lang="de-DE" dirty="0" smtClean="0"/>
              <a:t>/</a:t>
            </a:r>
            <a:r>
              <a:rPr lang="de-DE" dirty="0"/>
              <a:t>3.0/</a:t>
            </a:r>
          </a:p>
          <a:p>
            <a:pPr lvl="1"/>
            <a:r>
              <a:rPr lang="de-DE" dirty="0"/>
              <a:t>https://</a:t>
            </a:r>
            <a:r>
              <a:rPr lang="de-DE" dirty="0" err="1"/>
              <a:t>creativecommons.org</a:t>
            </a:r>
            <a:r>
              <a:rPr lang="de-DE" dirty="0"/>
              <a:t>/</a:t>
            </a:r>
            <a:r>
              <a:rPr lang="de-DE" dirty="0" err="1"/>
              <a:t>licenses</a:t>
            </a:r>
            <a:r>
              <a:rPr lang="de-DE" dirty="0"/>
              <a:t>/</a:t>
            </a:r>
            <a:r>
              <a:rPr lang="de-DE" dirty="0" err="1" smtClean="0"/>
              <a:t>by-sa</a:t>
            </a:r>
            <a:r>
              <a:rPr lang="de-DE" dirty="0" smtClean="0"/>
              <a:t>/</a:t>
            </a:r>
            <a:r>
              <a:rPr lang="de-DE" dirty="0"/>
              <a:t>2.0/ </a:t>
            </a:r>
          </a:p>
        </p:txBody>
      </p:sp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Und Sie so?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Wer kann mit dem Begriff „Open Access“ etwas anfangen?</a:t>
            </a:r>
          </a:p>
          <a:p>
            <a:pPr>
              <a:buNone/>
            </a:pPr>
            <a:r>
              <a:rPr lang="de-DE" dirty="0" smtClean="0"/>
              <a:t>Wer </a:t>
            </a:r>
            <a:r>
              <a:rPr lang="de-DE" dirty="0"/>
              <a:t>kannte den Begriff „OER“ </a:t>
            </a:r>
            <a:r>
              <a:rPr lang="de-DE" dirty="0" smtClean="0"/>
              <a:t>2014 </a:t>
            </a:r>
            <a:r>
              <a:rPr lang="de-DE" dirty="0"/>
              <a:t>schon?</a:t>
            </a:r>
          </a:p>
          <a:p>
            <a:pPr>
              <a:buNone/>
            </a:pPr>
            <a:r>
              <a:rPr lang="de-DE" dirty="0"/>
              <a:t>Wer kannte den Begriff „OER“ 2010 schon?</a:t>
            </a:r>
          </a:p>
          <a:p>
            <a:pPr>
              <a:buNone/>
            </a:pPr>
            <a:r>
              <a:rPr lang="de-DE" dirty="0" smtClean="0"/>
              <a:t>Wer hat schon mal von den Creative </a:t>
            </a:r>
            <a:r>
              <a:rPr lang="de-DE" dirty="0" err="1" smtClean="0"/>
              <a:t>Commons</a:t>
            </a:r>
            <a:r>
              <a:rPr lang="de-DE" dirty="0" smtClean="0"/>
              <a:t> Lizenzen gehört?</a:t>
            </a:r>
          </a:p>
          <a:p>
            <a:pPr>
              <a:buNone/>
            </a:pPr>
            <a:r>
              <a:rPr lang="de-DE" dirty="0" smtClean="0"/>
              <a:t>Wer könnte diese Lizenzen erklären?</a:t>
            </a:r>
          </a:p>
        </p:txBody>
      </p:sp>
    </p:spTree>
    <p:extLst>
      <p:ext uri="{BB962C8B-B14F-4D97-AF65-F5344CB8AC3E}">
        <p14:creationId xmlns:p14="http://schemas.microsoft.com/office/powerpoint/2010/main" val="33903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2957704" y="3618000"/>
            <a:ext cx="3240000" cy="3240000"/>
          </a:xfrm>
          <a:prstGeom prst="ellipse">
            <a:avLst/>
          </a:prstGeom>
          <a:solidFill>
            <a:srgbClr val="541F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de-DE" b="1" spc="7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b="1" spc="7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(Urheber-)</a:t>
            </a:r>
            <a:br>
              <a:rPr lang="de-DE" b="1" spc="7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pc="7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Rechtsfragen</a:t>
            </a:r>
            <a:endParaRPr lang="de-DE" b="1" spc="7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Educational Resources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79512" y="2349240"/>
            <a:ext cx="3240000" cy="3240000"/>
          </a:xfrm>
          <a:prstGeom prst="ellipse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b="1" spc="7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Pädagogik / Didaktik</a:t>
            </a:r>
          </a:p>
        </p:txBody>
      </p:sp>
      <p:sp>
        <p:nvSpPr>
          <p:cNvPr id="6" name="Ellipse 5"/>
          <p:cNvSpPr/>
          <p:nvPr/>
        </p:nvSpPr>
        <p:spPr>
          <a:xfrm>
            <a:off x="5724488" y="2348880"/>
            <a:ext cx="3240000" cy="3240000"/>
          </a:xfrm>
          <a:prstGeom prst="ellipse">
            <a:avLst/>
          </a:prstGeom>
          <a:solidFill>
            <a:srgbClr val="F30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r"/>
            <a:r>
              <a:rPr lang="de-DE" b="1" spc="7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Technik, Organisation</a:t>
            </a:r>
            <a:endParaRPr lang="de-DE" b="1" spc="7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Grafik 8" descr="JundK-Logo(transparenterHG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8288" y="3973864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5846E-6 L 0.16945 -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85846E-6 L -0.1849 -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Fahrplan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Lehrende als </a:t>
            </a:r>
            <a:r>
              <a:rPr lang="de-DE" dirty="0" err="1" smtClean="0"/>
              <a:t>Remixkünstler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Urheberrecht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OER</a:t>
            </a:r>
            <a:r>
              <a:rPr lang="de-DE" dirty="0"/>
              <a:t> </a:t>
            </a:r>
            <a:r>
              <a:rPr lang="de-DE" dirty="0" smtClean="0"/>
              <a:t>– Open Educational Resources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Freiheiten und Lizenzen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Verheißungen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Knackpunkte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Stand der Dinge 2014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Pädagogik und Didaktik</a:t>
            </a:r>
          </a:p>
        </p:txBody>
      </p:sp>
    </p:spTree>
    <p:extLst>
      <p:ext uri="{BB962C8B-B14F-4D97-AF65-F5344CB8AC3E}">
        <p14:creationId xmlns:p14="http://schemas.microsoft.com/office/powerpoint/2010/main" val="36629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Lehrernde als Remixkuenstl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10606" r="8460" b="9427"/>
          <a:stretch/>
        </p:blipFill>
        <p:spPr>
          <a:xfrm>
            <a:off x="20324" y="0"/>
            <a:ext cx="915362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9" y="0"/>
            <a:ext cx="7305975" cy="769441"/>
          </a:xfrm>
          <a:solidFill>
            <a:schemeClr val="tx1">
              <a:lumMod val="65000"/>
              <a:alpha val="69000"/>
            </a:schemeClr>
          </a:solidFill>
        </p:spPr>
        <p:txBody>
          <a:bodyPr wrap="square" anchor="t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1. Lehrende als </a:t>
            </a:r>
            <a:r>
              <a:rPr lang="de-DE" dirty="0" err="1">
                <a:solidFill>
                  <a:schemeClr val="bg1"/>
                </a:solidFill>
              </a:rPr>
              <a:t>Remixkünstler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6608385"/>
            <a:ext cx="910850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DE" sz="1200" smtClean="0"/>
              <a:t>Foto: CC by 3.0 by Jöran Muuß-Merholz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8716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Exkurs: Schule vs. Hochschule</a:t>
            </a:r>
          </a:p>
        </p:txBody>
      </p:sp>
      <p:pic>
        <p:nvPicPr>
          <p:cNvPr id="4" name="Inhaltsplatzhalter 3" descr="Screenshot 2014-07-15 12.27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78" b="-16978"/>
          <a:stretch>
            <a:fillRect/>
          </a:stretch>
        </p:blipFill>
        <p:spPr>
          <a:xfrm>
            <a:off x="107504" y="1268760"/>
            <a:ext cx="9036496" cy="5589240"/>
          </a:xfrm>
        </p:spPr>
      </p:pic>
    </p:spTree>
    <p:extLst>
      <p:ext uri="{BB962C8B-B14F-4D97-AF65-F5344CB8AC3E}">
        <p14:creationId xmlns:p14="http://schemas.microsoft.com/office/powerpoint/2010/main" val="9996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#googlequiz&amp;quot;&quot;/&gt;&lt;property id=&quot;20307&quot; value=&quot;256&quot;/&gt;&lt;/object&gt;&lt;object type=&quot;3&quot; unique_id=&quot;10005&quot;&gt;&lt;property id=&quot;20148&quot; value=&quot;5&quot;/&gt;&lt;property id=&quot;20300&quot; value=&quot;Slide 6 - &amp;quot;A. Exotenbegriffe&amp;quot;&quot;/&gt;&lt;property id=&quot;20307&quot; value=&quot;257&quot;/&gt;&lt;/object&gt;&lt;object type=&quot;3&quot; unique_id=&quot;10107&quot;&gt;&lt;property id=&quot;20148&quot; value=&quot;5&quot;/&gt;&lt;property id=&quot;20300&quot; value=&quot;Slide 7 - &amp;quot;B. Gemeinsame Begriffe&amp;quot;&quot;/&gt;&lt;property id=&quot;20307&quot; value=&quot;259&quot;/&gt;&lt;/object&gt;&lt;object type=&quot;3&quot; unique_id=&quot;10186&quot;&gt;&lt;property id=&quot;20148&quot; value=&quot;5&quot;/&gt;&lt;property id=&quot;20300&quot; value=&quot;Slide 8 - &amp;quot;C. Satzfragmente verlängern&amp;quot;&quot;/&gt;&lt;property id=&quot;20307&quot; value=&quot;260&quot;/&gt;&lt;/object&gt;&lt;object type=&quot;3&quot; unique_id=&quot;10334&quot;&gt;&lt;property id=&quot;20148&quot; value=&quot;5&quot;/&gt;&lt;property id=&quot;20300&quot; value=&quot;Slide 9 - &amp;quot;D. Site-Search&amp;quot;&quot;/&gt;&lt;property id=&quot;20307&quot; value=&quot;261&quot;/&gt;&lt;/object&gt;&lt;object type=&quot;3&quot; unique_id=&quot;10455&quot;&gt;&lt;property id=&quot;20148&quot; value=&quot;5&quot;/&gt;&lt;property id=&quot;20300&quot; value=&quot;Slide 11 - &amp;quot;F. Bildersuche&amp;quot;&quot;/&gt;&lt;property id=&quot;20307&quot; value=&quot;262&quot;/&gt;&lt;/object&gt;&lt;object type=&quot;3&quot; unique_id=&quot;10555&quot;&gt;&lt;property id=&quot;20148&quot; value=&quot;5&quot;/&gt;&lt;property id=&quot;20300&quot; value=&quot;Slide 10 - &amp;quot;E. Deutschlandreise&amp;quot;&quot;/&gt;&lt;property id=&quot;20307&quot; value=&quot;263&quot;/&gt;&lt;/object&gt;&lt;object type=&quot;3&quot; unique_id=&quot;10602&quot;&gt;&lt;property id=&quot;20148&quot; value=&quot;5&quot;/&gt;&lt;property id=&quot;20300&quot; value=&quot;Slide 12 - &amp;quot;G. Stechen: Googlewhack&amp;quot;&quot;/&gt;&lt;property id=&quot;20307&quot; value=&quot;264&quot;/&gt;&lt;/object&gt;&lt;object type=&quot;3&quot; unique_id=&quot;10683&quot;&gt;&lt;property id=&quot;20148&quot; value=&quot;5&quot;/&gt;&lt;property id=&quot;20300&quot; value=&quot;Slide 3 - &amp;quot;Regeln&amp;quot;&quot;/&gt;&lt;property id=&quot;20307&quot; value=&quot;265&quot;/&gt;&lt;/object&gt;&lt;object type=&quot;3&quot; unique_id=&quot;10684&quot;&gt;&lt;property id=&quot;20148&quot; value=&quot;5&quot;/&gt;&lt;property id=&quot;20300&quot; value=&quot;Slide 4 - &amp;quot;Ablauf&amp;quot;&quot;/&gt;&lt;property id=&quot;20307&quot; value=&quot;266&quot;/&gt;&lt;/object&gt;&lt;object type=&quot;3&quot; unique_id=&quot;11033&quot;&gt;&lt;property id=&quot;20148&quot; value=&quot;5&quot;/&gt;&lt;property id=&quot;20300&quot; value=&quot;Slide 5 - &amp;quot;Punkte und Preise&amp;quot;&quot;/&gt;&lt;property id=&quot;20307&quot; value=&quot;267&quot;/&gt;&lt;/object&gt;&lt;object type=&quot;3&quot; unique_id=&quot;11047&quot;&gt;&lt;property id=&quot;20148&quot; value=&quot;5&quot;/&gt;&lt;property id=&quot;20300&quot; value=&quot;Slide 2 - &amp;quot;Vorbereitung&amp;quot;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arissa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1546</Words>
  <Application>Microsoft Office PowerPoint</Application>
  <PresentationFormat>Bildschirmpräsentation (4:3)</PresentationFormat>
  <Paragraphs>319</Paragraphs>
  <Slides>40</Slides>
  <Notes>29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Larissa-Design</vt:lpstr>
      <vt:lpstr>Open Educational Resources (OER) –  wer wie was warum?   http://pad.joeran.de/wildau  </vt:lpstr>
      <vt:lpstr>Jöran Muuß-Merholz</vt:lpstr>
      <vt:lpstr>OER und Jöran</vt:lpstr>
      <vt:lpstr>Und Sie so?</vt:lpstr>
      <vt:lpstr>Und Sie so?</vt:lpstr>
      <vt:lpstr>Open Educational Resources</vt:lpstr>
      <vt:lpstr>Fahrplan</vt:lpstr>
      <vt:lpstr>1. Lehrende als Remixkünstler</vt:lpstr>
      <vt:lpstr>Exkurs: Schule vs. Hochschule</vt:lpstr>
      <vt:lpstr>2. Urheberrecht</vt:lpstr>
      <vt:lpstr>PowerPoint-Präsentation</vt:lpstr>
      <vt:lpstr>PowerPoint-Präsentation</vt:lpstr>
      <vt:lpstr>Definition Open Educational Resources</vt:lpstr>
      <vt:lpstr>Definition Open Access</vt:lpstr>
      <vt:lpstr>OA vs. OER</vt:lpstr>
      <vt:lpstr>OA vs. OER</vt:lpstr>
      <vt:lpstr>OA vs. OER</vt:lpstr>
      <vt:lpstr>OA vs. OER</vt:lpstr>
      <vt:lpstr>3. OER – Begriffsklärung I</vt:lpstr>
      <vt:lpstr>3. OER – Begriffsklärung II</vt:lpstr>
      <vt:lpstr>3. OER – Begriffsklärung III</vt:lpstr>
      <vt:lpstr>PowerPoint-Präsentation</vt:lpstr>
      <vt:lpstr>OER – Vorgeschichte</vt:lpstr>
      <vt:lpstr>4. 5 Vs – die Freiheiten für Offenheit</vt:lpstr>
      <vt:lpstr>4. 5 Vs – die Freiheiten für Offenheit</vt:lpstr>
      <vt:lpstr>Lizenzgeben und Lizenznehmen</vt:lpstr>
      <vt:lpstr>4. Freie Lizenzen</vt:lpstr>
      <vt:lpstr>PowerPoint-Präsentation</vt:lpstr>
      <vt:lpstr>PowerPoint-Präsentation</vt:lpstr>
      <vt:lpstr>PowerPoint-Präsentation</vt:lpstr>
      <vt:lpstr>5. Verheißungen I  (Optimierung)</vt:lpstr>
      <vt:lpstr>5. Verheißungen II (Revolution)</vt:lpstr>
      <vt:lpstr>5. Verheißungen III (Pädagogik)</vt:lpstr>
      <vt:lpstr>6. Knackpunkte I </vt:lpstr>
      <vt:lpstr>6. Knackpunkte II </vt:lpstr>
      <vt:lpstr>7. Stand der Dinge 2017</vt:lpstr>
      <vt:lpstr>PowerPoint-Präsentation</vt:lpstr>
      <vt:lpstr>PowerPoint-Präsentation</vt:lpstr>
      <vt:lpstr>Drei Anlaufstellen</vt:lpstr>
      <vt:lpstr>ergänzende Lizenzhinweise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jmm</dc:creator>
  <cp:lastModifiedBy>sux</cp:lastModifiedBy>
  <cp:revision>678</cp:revision>
  <dcterms:created xsi:type="dcterms:W3CDTF">2011-03-17T15:52:52Z</dcterms:created>
  <dcterms:modified xsi:type="dcterms:W3CDTF">2017-11-02T11:13:10Z</dcterms:modified>
</cp:coreProperties>
</file>