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58DF4-D8F5-4035-A1FA-25956FD8EB34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83FD4-9830-40EE-8D40-74A6A9AAE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066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Fokus heute: Auswertung  Lehrevaluation und Studiengangevaluation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3856-3420-1D45-B054-EB37A08B4930}" type="datetime1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16.10.2025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397592-A76C-4CC3-A110-E223E66FBE32}" type="slidenum">
              <a:rPr kumimoji="0" lang="de-DE" alt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1108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9">
            <a:extLst>
              <a:ext uri="{FF2B5EF4-FFF2-40B4-BE49-F238E27FC236}">
                <a16:creationId xmlns:a16="http://schemas.microsoft.com/office/drawing/2014/main" id="{7134681E-3EC1-1C4D-A5DA-B3F6E9AB02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3419" y="1556792"/>
            <a:ext cx="10657599" cy="4656517"/>
          </a:xfrm>
          <a:prstGeom prst="rect">
            <a:avLst/>
          </a:prstGeom>
          <a:ln w="0">
            <a:noFill/>
          </a:ln>
          <a:effectLst/>
        </p:spPr>
        <p:txBody>
          <a:bodyPr lIns="0" tIns="0" rIns="0" bIns="0"/>
          <a:lstStyle>
            <a:lvl1pPr marL="355591" indent="-355591">
              <a:buFont typeface="Wingdings" pitchFamily="2" charset="2"/>
              <a:buChar char="§"/>
              <a:defRPr sz="3200" baseline="0">
                <a:solidFill>
                  <a:srgbClr val="002060"/>
                </a:solidFill>
                <a:latin typeface="Lucida Sans" pitchFamily="34" charset="0"/>
              </a:defRPr>
            </a:lvl1pPr>
            <a:lvl2pPr marL="723882" indent="-368291">
              <a:buFont typeface="Symbol" pitchFamily="18" charset="2"/>
              <a:buChar char="-"/>
              <a:defRPr sz="2667" baseline="0">
                <a:solidFill>
                  <a:srgbClr val="002060"/>
                </a:solidFill>
                <a:latin typeface="Lucida Sans" pitchFamily="34" charset="0"/>
              </a:defRPr>
            </a:lvl2pPr>
            <a:lvl3pPr marL="1079473" indent="-355591">
              <a:buFont typeface="Symbol" pitchFamily="18" charset="2"/>
              <a:buChar char="-"/>
              <a:defRPr sz="2667" baseline="0">
                <a:solidFill>
                  <a:srgbClr val="002060"/>
                </a:solidFill>
                <a:latin typeface="Lucida Sans" pitchFamily="34" charset="0"/>
              </a:defRPr>
            </a:lvl3pPr>
            <a:lvl4pPr marL="1435064" indent="-355591">
              <a:buFont typeface="Symbol" pitchFamily="18" charset="2"/>
              <a:buChar char="-"/>
              <a:defRPr baseline="0">
                <a:solidFill>
                  <a:srgbClr val="002060"/>
                </a:solidFill>
                <a:latin typeface="Lucida Sans" pitchFamily="34" charset="0"/>
              </a:defRPr>
            </a:lvl4pPr>
            <a:lvl5pPr marL="1676358" indent="-241294">
              <a:buFont typeface="Symbol" pitchFamily="18" charset="2"/>
              <a:buChar char="-"/>
              <a:defRPr baseline="0">
                <a:solidFill>
                  <a:srgbClr val="002060"/>
                </a:solidFill>
                <a:latin typeface="Lucida Sans" pitchFamily="34" charset="0"/>
              </a:defRPr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5A83EEF3-818A-504C-9ABA-CE0429246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2" y="288000"/>
            <a:ext cx="8880405" cy="3840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2667" b="1" i="0" baseline="0">
                <a:solidFill>
                  <a:srgbClr val="0070C0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de-DE" dirty="0"/>
              <a:t>Hier Folienüberschrift einfügen</a:t>
            </a:r>
          </a:p>
        </p:txBody>
      </p:sp>
      <p:sp>
        <p:nvSpPr>
          <p:cNvPr id="5" name="Inhaltsplatzhalter 14">
            <a:extLst>
              <a:ext uri="{FF2B5EF4-FFF2-40B4-BE49-F238E27FC236}">
                <a16:creationId xmlns:a16="http://schemas.microsoft.com/office/drawing/2014/main" id="{AA4867FB-85F4-0F4A-922B-47FE95F0D33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64001" y="768000"/>
            <a:ext cx="8880807" cy="28800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buNone/>
              <a:defRPr sz="2133" b="1" baseline="0">
                <a:solidFill>
                  <a:srgbClr val="002060"/>
                </a:solidFill>
                <a:latin typeface="Lucida Sans" panose="020B0602030504020204" pitchFamily="34" charset="77"/>
              </a:defRPr>
            </a:lvl1pPr>
          </a:lstStyle>
          <a:p>
            <a:pPr lvl="0"/>
            <a:r>
              <a:rPr lang="de-DE" sz="2133" dirty="0"/>
              <a:t>Hier Unterüberschrift einfügen</a:t>
            </a:r>
            <a:endParaRPr lang="de-DE" dirty="0"/>
          </a:p>
        </p:txBody>
      </p:sp>
      <p:sp>
        <p:nvSpPr>
          <p:cNvPr id="6" name="Inhaltsplatzhalter 33">
            <a:extLst>
              <a:ext uri="{FF2B5EF4-FFF2-40B4-BE49-F238E27FC236}">
                <a16:creationId xmlns:a16="http://schemas.microsoft.com/office/drawing/2014/main" id="{36B75DB6-C6D0-0B49-919C-8AE143EB97C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56150" y="6432000"/>
            <a:ext cx="2596501" cy="358880"/>
          </a:xfrm>
          <a:prstGeom prst="rect">
            <a:avLst/>
          </a:prstGeom>
        </p:spPr>
        <p:txBody>
          <a:bodyPr lIns="0" rIns="90000"/>
          <a:lstStyle>
            <a:lvl1pPr marL="0" marR="0" indent="0" algn="l" defTabSz="121917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1333" b="1" i="0" baseline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333" b="1" kern="1200" baseline="0" dirty="0" err="1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rPr>
              <a:t>www.th-wildau.de</a:t>
            </a:r>
            <a:r>
              <a:rPr lang="de-DE" sz="1333" b="1" kern="1200" baseline="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rPr>
              <a:t>/einfügen</a:t>
            </a:r>
          </a:p>
        </p:txBody>
      </p:sp>
    </p:spTree>
    <p:extLst>
      <p:ext uri="{BB962C8B-B14F-4D97-AF65-F5344CB8AC3E}">
        <p14:creationId xmlns:p14="http://schemas.microsoft.com/office/powerpoint/2010/main" val="287628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D9135AF3-A9DB-4649-8962-FFCD09C848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2" y="288000"/>
            <a:ext cx="8880405" cy="3840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2667" b="1" i="0" baseline="0">
                <a:solidFill>
                  <a:srgbClr val="0070C0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de-DE" dirty="0"/>
              <a:t>Hier Folienüberschrift einfügen</a:t>
            </a:r>
          </a:p>
        </p:txBody>
      </p:sp>
      <p:sp>
        <p:nvSpPr>
          <p:cNvPr id="4" name="Inhaltsplatzhalter 14">
            <a:extLst>
              <a:ext uri="{FF2B5EF4-FFF2-40B4-BE49-F238E27FC236}">
                <a16:creationId xmlns:a16="http://schemas.microsoft.com/office/drawing/2014/main" id="{E917226E-370C-B841-94FB-E119AF3825D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64001" y="768000"/>
            <a:ext cx="8880807" cy="28800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buNone/>
              <a:defRPr sz="2133" b="1" baseline="0">
                <a:solidFill>
                  <a:srgbClr val="002060"/>
                </a:solidFill>
                <a:latin typeface="Lucida Sans" panose="020B0602030504020204" pitchFamily="34" charset="77"/>
              </a:defRPr>
            </a:lvl1pPr>
          </a:lstStyle>
          <a:p>
            <a:pPr lvl="0"/>
            <a:r>
              <a:rPr lang="de-DE" sz="2133" dirty="0"/>
              <a:t>Hier Unterüberschrift einfügen</a:t>
            </a:r>
            <a:endParaRPr lang="de-DE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96B3B7F3-B60C-D14F-9A51-197A0928225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3601" y="1497109"/>
            <a:ext cx="10657417" cy="447874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rgbClr val="0070C0"/>
                </a:solidFill>
              </a:defRPr>
            </a:lvl1pPr>
          </a:lstStyle>
          <a:p>
            <a:r>
              <a:rPr lang="de-DE" dirty="0"/>
              <a:t>Bild in diesen Rahmen durch Klicken in die Mitte einfügen</a:t>
            </a:r>
          </a:p>
        </p:txBody>
      </p:sp>
      <p:sp>
        <p:nvSpPr>
          <p:cNvPr id="6" name="Textplatzhalter 9">
            <a:extLst>
              <a:ext uri="{FF2B5EF4-FFF2-40B4-BE49-F238E27FC236}">
                <a16:creationId xmlns:a16="http://schemas.microsoft.com/office/drawing/2014/main" id="{A5A24595-F9C1-2140-A8C6-2467DAFB51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6300" y="6075087"/>
            <a:ext cx="10705189" cy="225128"/>
          </a:xfrm>
          <a:prstGeom prst="rect">
            <a:avLst/>
          </a:prstGeom>
          <a:ln w="0">
            <a:noFill/>
          </a:ln>
          <a:effectLst/>
        </p:spPr>
        <p:txBody>
          <a:bodyPr lIns="0" tIns="0" rIns="0" bIns="0"/>
          <a:lstStyle>
            <a:lvl1pPr marL="0" indent="0">
              <a:buFont typeface="Wingdings" pitchFamily="2" charset="2"/>
              <a:buNone/>
              <a:defRPr sz="1867" baseline="0">
                <a:solidFill>
                  <a:srgbClr val="0070C0"/>
                </a:solidFill>
                <a:latin typeface="Lucida Sans" pitchFamily="34" charset="0"/>
              </a:defRPr>
            </a:lvl1pPr>
            <a:lvl2pPr marL="723882" indent="-368291">
              <a:buFont typeface="Symbol" pitchFamily="18" charset="2"/>
              <a:buChar char="-"/>
              <a:defRPr sz="2667" baseline="0">
                <a:latin typeface="Lucida Sans" pitchFamily="34" charset="0"/>
              </a:defRPr>
            </a:lvl2pPr>
            <a:lvl3pPr marL="1079473" indent="-355591">
              <a:buFont typeface="Symbol" pitchFamily="18" charset="2"/>
              <a:buChar char="-"/>
              <a:defRPr sz="2667" baseline="0">
                <a:latin typeface="Lucida Sans" pitchFamily="34" charset="0"/>
              </a:defRPr>
            </a:lvl3pPr>
            <a:lvl4pPr marL="1435064" indent="-355591">
              <a:buFont typeface="Symbol" pitchFamily="18" charset="2"/>
              <a:buChar char="-"/>
              <a:defRPr baseline="0">
                <a:latin typeface="Lucida Sans" pitchFamily="34" charset="0"/>
              </a:defRPr>
            </a:lvl4pPr>
            <a:lvl5pPr marL="1676358" indent="-241294">
              <a:buFont typeface="Symbol" pitchFamily="18" charset="2"/>
              <a:buChar char="-"/>
              <a:defRPr baseline="0">
                <a:latin typeface="Lucida Sans" pitchFamily="34" charset="0"/>
              </a:defRPr>
            </a:lvl5pPr>
          </a:lstStyle>
          <a:p>
            <a:pPr lvl="0"/>
            <a:r>
              <a:rPr lang="de-DE" sz="1867" dirty="0"/>
              <a:t>Bildunterzeile bearbeiten</a:t>
            </a:r>
            <a:endParaRPr lang="de-DE" dirty="0"/>
          </a:p>
        </p:txBody>
      </p:sp>
      <p:sp>
        <p:nvSpPr>
          <p:cNvPr id="8" name="Inhaltsplatzhalter 33">
            <a:extLst>
              <a:ext uri="{FF2B5EF4-FFF2-40B4-BE49-F238E27FC236}">
                <a16:creationId xmlns:a16="http://schemas.microsoft.com/office/drawing/2014/main" id="{87CB1823-AA12-E44D-8F09-66AF81A81A0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56150" y="6432000"/>
            <a:ext cx="2596501" cy="358880"/>
          </a:xfrm>
          <a:prstGeom prst="rect">
            <a:avLst/>
          </a:prstGeom>
        </p:spPr>
        <p:txBody>
          <a:bodyPr lIns="0" rIns="90000"/>
          <a:lstStyle>
            <a:lvl1pPr marL="0" marR="0" indent="0" algn="l" defTabSz="121917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1333" b="1" i="0" baseline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333" b="1" kern="1200" baseline="0" dirty="0" err="1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rPr>
              <a:t>www.th-wildau.de</a:t>
            </a:r>
            <a:r>
              <a:rPr lang="de-DE" sz="1333" b="1" kern="1200" baseline="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rPr>
              <a:t>/einfügen</a:t>
            </a:r>
          </a:p>
        </p:txBody>
      </p:sp>
    </p:spTree>
    <p:extLst>
      <p:ext uri="{BB962C8B-B14F-4D97-AF65-F5344CB8AC3E}">
        <p14:creationId xmlns:p14="http://schemas.microsoft.com/office/powerpoint/2010/main" val="410424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fik 23">
            <a:extLst>
              <a:ext uri="{FF2B5EF4-FFF2-40B4-BE49-F238E27FC236}">
                <a16:creationId xmlns:a16="http://schemas.microsoft.com/office/drawing/2014/main" id="{4EA10F51-9641-564C-996D-7BB738F220C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8488"/>
          </a:xfrm>
          <a:prstGeom prst="rect">
            <a:avLst/>
          </a:prstGeom>
        </p:spPr>
      </p:pic>
      <p:sp>
        <p:nvSpPr>
          <p:cNvPr id="5" name="Textplatzhalter 9">
            <a:extLst>
              <a:ext uri="{FF2B5EF4-FFF2-40B4-BE49-F238E27FC236}">
                <a16:creationId xmlns:a16="http://schemas.microsoft.com/office/drawing/2014/main" id="{18A8F98E-2882-7E44-9609-3EBB4BC8E0ED}"/>
              </a:ext>
            </a:extLst>
          </p:cNvPr>
          <p:cNvSpPr txBox="1">
            <a:spLocks/>
          </p:cNvSpPr>
          <p:nvPr userDrawn="1"/>
        </p:nvSpPr>
        <p:spPr>
          <a:xfrm>
            <a:off x="824747" y="6501342"/>
            <a:ext cx="1155316" cy="431913"/>
          </a:xfrm>
          <a:prstGeom prst="rect">
            <a:avLst/>
          </a:prstGeom>
        </p:spPr>
        <p:txBody>
          <a:bodyPr lIns="0" tIns="0" rIns="0" bIns="0" anchor="t" anchorCtr="0"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1333" baseline="0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5699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46ECEA59-9EEE-354D-A537-36369472DC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8915" y="1247467"/>
            <a:ext cx="11329259" cy="50602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de-DE" sz="1800" b="1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Dein Feedback hilft, die Lehre zu verbessern und damit es für Lehrende wirklich hilfreich ist: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de-D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Sachlich bleiben</a:t>
            </a:r>
            <a:r>
              <a:rPr lang="de-D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Inhalte und Methoden bewerten. -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Stay objective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evaluate content and methods.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de-D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Konkret sein</a:t>
            </a:r>
            <a:r>
              <a:rPr lang="de-D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Beobachtbares beschreiben, keine Pauschalurteile. -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specific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describe what you observed, don't make sweeping judgements.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de-D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Begründen</a:t>
            </a:r>
            <a:r>
              <a:rPr lang="de-D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kurz erklären, </a:t>
            </a:r>
            <a:r>
              <a:rPr lang="de-DE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warum</a:t>
            </a:r>
            <a:r>
              <a:rPr lang="de-D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etwas gut oder weniger gut war. -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Give reasons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– briefly explain why something was good or not so good.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de-D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Fair bleiben</a:t>
            </a:r>
            <a:r>
              <a:rPr lang="de-D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Rahmenbedingungen und Ziele der Lehrveranstaltung bedenken. -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Remain fair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consider the framework conditions and objectives of the course.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de-D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Respektvoll bleiben</a:t>
            </a:r>
            <a:r>
              <a:rPr lang="de-D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so formulieren, wie Sie selbst Feedback erhalten möchten. -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Remain respectful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phrase your feedback in the way you would like to receive feedback yourself.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de-DE" sz="1800" b="1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Danke, dass Du mit deinem Feedback zur Weiterentwicklung der Lehre an unserer Hochschule beiträgst!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Thank you for contributing to the further development of teaching at our university with your feedback!</a:t>
            </a:r>
            <a:endParaRPr lang="de-DE" sz="1800" b="1" dirty="0">
              <a:solidFill>
                <a:srgbClr val="1F3763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endParaRPr lang="de-DE" sz="1800" b="1" dirty="0">
              <a:solidFill>
                <a:srgbClr val="1F3763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63495E3-DD67-064F-95D8-0199CEFF8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Faires &amp; konstruktives Feedback – so geht’s!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FB61C8-1729-4D4E-B941-FB0E7D01253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Fair and constructive feedback – here's how! 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06E88B88-0B5E-1B43-83AB-C0407FB364C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356149" y="6432000"/>
            <a:ext cx="2788523" cy="358880"/>
          </a:xfrm>
        </p:spPr>
        <p:txBody>
          <a:bodyPr/>
          <a:lstStyle/>
          <a:p>
            <a:r>
              <a:rPr lang="de-DE" dirty="0"/>
              <a:t>www.th-wildau.de/evaluation</a:t>
            </a:r>
          </a:p>
        </p:txBody>
      </p:sp>
    </p:spTree>
    <p:extLst>
      <p:ext uri="{BB962C8B-B14F-4D97-AF65-F5344CB8AC3E}">
        <p14:creationId xmlns:p14="http://schemas.microsoft.com/office/powerpoint/2010/main" val="4157097289"/>
      </p:ext>
    </p:extLst>
  </p:cSld>
  <p:clrMapOvr>
    <a:masterClrMapping/>
  </p:clrMapOvr>
</p:sld>
</file>

<file path=ppt/theme/theme1.xml><?xml version="1.0" encoding="utf-8"?>
<a:theme xmlns:a="http://schemas.openxmlformats.org/drawingml/2006/main" name="Inhaltsfoli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_Präsentation_pink_ ohne 30 Jahre Logo_211002" id="{A26C3378-7A77-EC49-82F4-C5457D98F1E7}" vid="{18E7DD02-B94E-7D4F-8A62-A264FD1F483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Breitbild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Lucida Sans</vt:lpstr>
      <vt:lpstr>Symbol</vt:lpstr>
      <vt:lpstr>Wingdings</vt:lpstr>
      <vt:lpstr>Inhaltsfolien</vt:lpstr>
      <vt:lpstr>Faires &amp; konstruktives Feedback – so geht’s!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Faires &amp; konstruktives Feedback – so geht’s!</dc:title>
  <dc:creator>A. Schmid</dc:creator>
  <cp:lastModifiedBy>A. Schmid</cp:lastModifiedBy>
  <cp:revision>3</cp:revision>
  <dcterms:created xsi:type="dcterms:W3CDTF">2025-10-16T12:27:26Z</dcterms:created>
  <dcterms:modified xsi:type="dcterms:W3CDTF">2025-10-16T14:22:05Z</dcterms:modified>
</cp:coreProperties>
</file>